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90" r:id="rId3"/>
    <p:sldId id="291" r:id="rId4"/>
    <p:sldId id="258" r:id="rId5"/>
    <p:sldId id="259" r:id="rId6"/>
    <p:sldId id="292" r:id="rId7"/>
    <p:sldId id="293" r:id="rId8"/>
    <p:sldId id="294" r:id="rId9"/>
    <p:sldId id="260" r:id="rId10"/>
    <p:sldId id="261" r:id="rId11"/>
    <p:sldId id="26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266" r:id="rId23"/>
    <p:sldId id="267" r:id="rId24"/>
    <p:sldId id="280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278" r:id="rId33"/>
    <p:sldId id="279" r:id="rId34"/>
    <p:sldId id="265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81" r:id="rId46"/>
    <p:sldId id="282" r:id="rId47"/>
    <p:sldId id="287" r:id="rId48"/>
    <p:sldId id="284" r:id="rId49"/>
    <p:sldId id="286" r:id="rId50"/>
    <p:sldId id="288" r:id="rId51"/>
    <p:sldId id="289" r:id="rId52"/>
    <p:sldId id="283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83686" autoAdjust="0"/>
  </p:normalViewPr>
  <p:slideViewPr>
    <p:cSldViewPr snapToGrid="0">
      <p:cViewPr varScale="1">
        <p:scale>
          <a:sx n="94" d="100"/>
          <a:sy n="94" d="100"/>
        </p:scale>
        <p:origin x="8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EF6012-0430-42BF-A3A7-DA147DBBCE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EF67-3BAF-4FAE-AE2A-C5B9A57B8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E6376-87C4-4D16-82D1-D37904F930BA}" type="datetimeFigureOut">
              <a:rPr lang="en-NL" smtClean="0"/>
              <a:t>22/08/2019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B24E3-DF25-4213-BC32-80CB5D1A7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2BBA6-504C-46D2-9053-8F19264D1A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DEFF-3D1C-4C4F-9C1B-6B76A19136C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2607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2A83-AFF0-44B5-B0CB-BF1EF92BF110}" type="datetimeFigureOut">
              <a:rPr lang="en-NL" smtClean="0"/>
              <a:t>22/08/2019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C85D1-D769-4E3C-BD67-6FCFE11EFB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284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353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741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545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892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399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7385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0148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235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46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33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406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870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97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022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535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846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706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465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DEEAC-F4F0-422C-982A-BC1DD901F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570C6CE-C671-480C-9520-20FC4F641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831A27-BE30-4669-878A-18ADB99F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EE71F9-96B1-4F43-8944-E2DED19B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651580-9421-47F0-8D8C-6EF25218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3F1EC-117C-4781-8CE5-D5185147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DA53274-00C8-4DE6-BDE4-8A91F69AB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1049E3-2661-4B38-8758-CE42C995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922ECE-BF19-4569-A03F-6DDA6466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DDF279-7D09-4EDC-AA1D-954B5C12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2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B3EFACC-8EFB-4112-BF18-2F7F53339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CCFD59-8FC9-4BDD-8623-74F0196D6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E7A0AD-2256-4018-B3CF-5E048F21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93DF3-08F4-4C78-8504-CB30CAE2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F51C7A-5C05-417B-AB85-C78EACF1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A973B4-C637-40A3-80C1-B6D898BB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772667-EA6B-4FF0-9DFC-1A161CD5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011CDC-F91F-4D6B-88BB-DD261BA5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E5F766-AB67-4F9D-A8F1-C2CE8876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88ED0A-6BD1-40BA-85A9-11C42BE4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7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B81E-B464-42FF-A21A-8A4D2916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E50E35-AD2E-4D4B-B307-5856A4262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3ABEC5-0C49-4B64-B5B2-5A43E55B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BA8018-E844-4CCF-9479-54D49CE8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20805D-175F-42BE-956C-FB74EF11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B32A4-0134-4970-84A2-E18E977A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156884-15EE-4F64-BF4C-B18C0A3C4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B993C00-393B-4263-96B3-CC6BA2F18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7C468E-FA16-464E-9358-0BC70656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6C1FAE6-3443-43C7-88AE-4C616B2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EAEAF0-CED7-4EC0-B992-ECBAFAF2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7E835-727A-43ED-89F8-CD9B5578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4E85CB-89F9-42FD-9E29-7FDC61902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3F96640-49B5-4303-A210-31B0192EC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7FF96F-28F4-4A4F-B950-C7C08B107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2A8CCB7-9BB2-40C4-9BD5-8E4FC10A1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2189BC6-7CB8-4E5E-A206-EA0CA028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5D1A03-D7D7-4834-9166-274A5EAE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1408AC6-2D9C-467B-88CC-EB3C3C0B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06826-14DA-48C0-9C33-85BC13C8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C9CBB3E-AC66-4FE7-99E5-15C1CDB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AEAADE-E168-4A41-9C67-5063285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FD0905D-BFE8-48FF-8DCA-0693D634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B7849AC-9E3D-46DC-9D6A-F924684F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85A104-1F31-4CCC-BB8B-04780BB6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CFCA1A-E5CE-4BA9-8F2B-B1E324B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9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32AD0-2673-44C4-B19E-E582FCA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07351-E62C-4DC7-AE0B-982DDE80B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FEBD1B-C539-40F7-8C7C-561FEDC2F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388B6-176B-463F-B42C-F242B341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C86416-9EA3-40B8-AFFD-77638C3A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522DAA-9B58-42A8-A970-BABD3AE7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D06C9-01DD-4C7A-B070-081B601E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917B4FE-6979-4A8E-9BCD-B997A1273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727A3C1-025B-46C0-85A6-32D7C467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4796CB8-B4BC-42D4-97A4-04C539AF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7C4EDEA-9B9C-4710-895D-124F847A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A80B3F-BD73-44EA-9B88-48C0EF6C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4748ED-02E5-41C7-B3B0-D1E239B0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57E14-4773-4CF6-9674-FD5F3D9E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7AAFD8-6C29-453D-AFED-B437EB7A6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F294-FC6D-4658-8D72-6C175CC4BEDF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472E0B-B1A3-4D22-8926-EDCB6AA0C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618D37-DCB0-4EB6-A26D-07E1E4534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385C7-4153-4DF8-BC51-0F04CAB8992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463" y="6436151"/>
            <a:ext cx="474576" cy="3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xproc.org/master/head/steps/#c.add-attribut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xproc.org/master/hea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community/xproc-next/" TargetMode="External"/><Relationship Id="rId4" Type="http://schemas.openxmlformats.org/officeDocument/2006/relationships/hyperlink" Target="https://github.com/xpro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atapult.com/" TargetMode="External"/><Relationship Id="rId2" Type="http://schemas.openxmlformats.org/officeDocument/2006/relationships/hyperlink" Target="mailto:erik@xatapult.n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www.linkedin.com/in/esiegel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community/xproc-next/" TargetMode="External"/><Relationship Id="rId3" Type="http://schemas.openxmlformats.org/officeDocument/2006/relationships/hyperlink" Target="https://www.w3.org/TR/xproc/" TargetMode="External"/><Relationship Id="rId7" Type="http://schemas.openxmlformats.org/officeDocument/2006/relationships/hyperlink" Target="https://github.com/xpro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pec.xproc.org/master/head/" TargetMode="External"/><Relationship Id="rId5" Type="http://schemas.openxmlformats.org/officeDocument/2006/relationships/hyperlink" Target="https://www.xml-project.com/morganaxproc/" TargetMode="External"/><Relationship Id="rId4" Type="http://schemas.openxmlformats.org/officeDocument/2006/relationships/hyperlink" Target="https://xmlcalabash.com/" TargetMode="External"/><Relationship Id="rId9" Type="http://schemas.openxmlformats.org/officeDocument/2006/relationships/hyperlink" Target="https://github.com/xproc/Workshop-2019-1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siegel/DocEng-2019-XProc/rele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9B28B-F995-4BD4-8FE6-8AA110A00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072" y="498762"/>
            <a:ext cx="9144000" cy="1016145"/>
          </a:xfrm>
        </p:spPr>
        <p:txBody>
          <a:bodyPr/>
          <a:lstStyle/>
          <a:p>
            <a:r>
              <a:rPr lang="en-US" b="1" dirty="0"/>
              <a:t>Introduction to XProc 3.0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F8D3B-7D29-4D8A-AD4E-8BD7DF529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05" y="2248597"/>
            <a:ext cx="5698320" cy="398604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4C892B7-0769-4252-B8BD-4CEDAF173DF7}"/>
              </a:ext>
            </a:extLst>
          </p:cNvPr>
          <p:cNvSpPr/>
          <p:nvPr/>
        </p:nvSpPr>
        <p:spPr>
          <a:xfrm>
            <a:off x="488515" y="2123163"/>
            <a:ext cx="4835047" cy="1578280"/>
          </a:xfrm>
          <a:prstGeom prst="wedgeEllipseCallout">
            <a:avLst>
              <a:gd name="adj1" fmla="val 53371"/>
              <a:gd name="adj2" fmla="val 91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19th ACM Symposium on Document Engineering</a:t>
            </a:r>
          </a:p>
          <a:p>
            <a:pPr algn="ctr"/>
            <a:r>
              <a:rPr lang="en-US" dirty="0"/>
              <a:t>September 26-29 2019, Berlin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296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01D3E-9B58-4C53-836D-EEC985D2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1" y="98907"/>
            <a:ext cx="10515600" cy="1325563"/>
          </a:xfrm>
        </p:spPr>
        <p:txBody>
          <a:bodyPr/>
          <a:lstStyle/>
          <a:p>
            <a:r>
              <a:rPr lang="en-US" dirty="0"/>
              <a:t>Pipelines, steps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DC6CD82-D952-433F-AEE5-6CE27B3A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4" y="1424470"/>
            <a:ext cx="8095243" cy="356114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F46E14B-CD14-450C-A38D-FCC280DF5F23}"/>
              </a:ext>
            </a:extLst>
          </p:cNvPr>
          <p:cNvSpPr txBox="1"/>
          <p:nvPr/>
        </p:nvSpPr>
        <p:spPr>
          <a:xfrm>
            <a:off x="4783810" y="4822372"/>
            <a:ext cx="7143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Document(s)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Process the data flowing through using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Produce output(s)</a:t>
            </a:r>
          </a:p>
        </p:txBody>
      </p:sp>
    </p:spTree>
    <p:extLst>
      <p:ext uri="{BB962C8B-B14F-4D97-AF65-F5344CB8AC3E}">
        <p14:creationId xmlns:p14="http://schemas.microsoft.com/office/powerpoint/2010/main" val="198010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01D3E-9B58-4C53-836D-EEC985D2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1" y="98907"/>
            <a:ext cx="10515600" cy="1325563"/>
          </a:xfrm>
        </p:spPr>
        <p:txBody>
          <a:bodyPr/>
          <a:lstStyle/>
          <a:p>
            <a:r>
              <a:rPr lang="en-US" dirty="0"/>
              <a:t>Pipelines, steps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A5AF0D-FD98-4C39-8A22-3CF32A2A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" y="1882588"/>
            <a:ext cx="11297689" cy="3729318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9362F13-7288-415F-8738-93EE24B2EC83}"/>
              </a:ext>
            </a:extLst>
          </p:cNvPr>
          <p:cNvSpPr/>
          <p:nvPr/>
        </p:nvSpPr>
        <p:spPr>
          <a:xfrm>
            <a:off x="626301" y="5110619"/>
            <a:ext cx="4803731" cy="1283917"/>
          </a:xfrm>
          <a:prstGeom prst="wedgeEllipseCallout">
            <a:avLst>
              <a:gd name="adj1" fmla="val 178149"/>
              <a:gd name="adj2" fmla="val 66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XProc, a pipeline and a step are essentially the same. The terms can be used interchangeably.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811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8285296-C3D5-4994-9C0D-97EE250F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01" y="665365"/>
            <a:ext cx="2293972" cy="27420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448831-6ADD-4AB6-8BD5-B943A105415B}"/>
              </a:ext>
            </a:extLst>
          </p:cNvPr>
          <p:cNvSpPr/>
          <p:nvPr/>
        </p:nvSpPr>
        <p:spPr>
          <a:xfrm>
            <a:off x="3831874" y="2599666"/>
            <a:ext cx="2090441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38315" cy="7062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Steps/pipelines, ports, options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1666816" y="3063975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p:add-attribute</a:t>
            </a:r>
          </a:p>
        </p:txBody>
      </p:sp>
      <p:sp>
        <p:nvSpPr>
          <p:cNvPr id="9" name="Pijl: links 8">
            <a:extLst>
              <a:ext uri="{FF2B5EF4-FFF2-40B4-BE49-F238E27FC236}">
                <a16:creationId xmlns:a16="http://schemas.microsoft.com/office/drawing/2014/main" id="{498E1D22-727A-4B30-A05F-F3A43BE8AC63}"/>
              </a:ext>
            </a:extLst>
          </p:cNvPr>
          <p:cNvSpPr/>
          <p:nvPr/>
        </p:nvSpPr>
        <p:spPr>
          <a:xfrm>
            <a:off x="3521482" y="3265311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1431507" y="2244934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1431506" y="4492729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B751D12-D1AD-43B2-9795-36E40C77F828}"/>
              </a:ext>
            </a:extLst>
          </p:cNvPr>
          <p:cNvSpPr txBox="1"/>
          <p:nvPr/>
        </p:nvSpPr>
        <p:spPr>
          <a:xfrm>
            <a:off x="4142267" y="3160413"/>
            <a:ext cx="145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</a:t>
            </a:r>
          </a:p>
          <a:p>
            <a:r>
              <a:rPr lang="en-US" sz="1600" dirty="0"/>
              <a:t>attribute-name</a:t>
            </a:r>
          </a:p>
          <a:p>
            <a:r>
              <a:rPr lang="en-US" sz="1600" dirty="0"/>
              <a:t>attribute-value</a:t>
            </a:r>
          </a:p>
        </p:txBody>
      </p:sp>
      <p:sp>
        <p:nvSpPr>
          <p:cNvPr id="18" name="Rechthoek: ezelsoor 17">
            <a:extLst>
              <a:ext uri="{FF2B5EF4-FFF2-40B4-BE49-F238E27FC236}">
                <a16:creationId xmlns:a16="http://schemas.microsoft.com/office/drawing/2014/main" id="{9963F979-68F8-40A4-AE32-5A991CE3EEBB}"/>
              </a:ext>
            </a:extLst>
          </p:cNvPr>
          <p:cNvSpPr/>
          <p:nvPr/>
        </p:nvSpPr>
        <p:spPr>
          <a:xfrm>
            <a:off x="589881" y="1376148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56F75DB6-9F84-4775-A3C9-A2E1096D07E5}"/>
              </a:ext>
            </a:extLst>
          </p:cNvPr>
          <p:cNvSpPr/>
          <p:nvPr/>
        </p:nvSpPr>
        <p:spPr>
          <a:xfrm>
            <a:off x="1298400" y="1281444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: ezelsoor 34">
            <a:extLst>
              <a:ext uri="{FF2B5EF4-FFF2-40B4-BE49-F238E27FC236}">
                <a16:creationId xmlns:a16="http://schemas.microsoft.com/office/drawing/2014/main" id="{DA9A4229-2F2A-4C28-B49A-B778F3C41566}"/>
              </a:ext>
            </a:extLst>
          </p:cNvPr>
          <p:cNvSpPr/>
          <p:nvPr/>
        </p:nvSpPr>
        <p:spPr>
          <a:xfrm>
            <a:off x="533313" y="5404044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 document</a:t>
            </a:r>
          </a:p>
        </p:txBody>
      </p:sp>
      <p:sp>
        <p:nvSpPr>
          <p:cNvPr id="38" name="Boog 37">
            <a:extLst>
              <a:ext uri="{FF2B5EF4-FFF2-40B4-BE49-F238E27FC236}">
                <a16:creationId xmlns:a16="http://schemas.microsoft.com/office/drawing/2014/main" id="{EE3B4183-E368-4B85-B8C7-FB5BF5C27AA4}"/>
              </a:ext>
            </a:extLst>
          </p:cNvPr>
          <p:cNvSpPr/>
          <p:nvPr/>
        </p:nvSpPr>
        <p:spPr>
          <a:xfrm flipV="1">
            <a:off x="1402557" y="5104565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3BF0DC0-5E48-40CF-B9AC-24DA6EE08E9E}"/>
              </a:ext>
            </a:extLst>
          </p:cNvPr>
          <p:cNvSpPr/>
          <p:nvPr/>
        </p:nvSpPr>
        <p:spPr>
          <a:xfrm>
            <a:off x="6915572" y="4144058"/>
            <a:ext cx="4991947" cy="1951942"/>
          </a:xfrm>
          <a:prstGeom prst="wedgeEllipseCallout">
            <a:avLst>
              <a:gd name="adj1" fmla="val 44025"/>
              <a:gd name="adj2" fmla="val 73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specification:</a:t>
            </a:r>
            <a:br>
              <a:rPr lang="en-US" dirty="0"/>
            </a:br>
            <a:r>
              <a:rPr lang="nl-N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http://spec.xproc.org/master/head/steps/#c.add-attribute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 animBg="1"/>
      <p:bldP spid="26" grpId="0" animBg="1"/>
      <p:bldP spid="16" grpId="0"/>
      <p:bldP spid="18" grpId="0" animBg="1"/>
      <p:bldP spid="21" grpId="0" animBg="1"/>
      <p:bldP spid="35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0432627" cy="860848"/>
          </a:xfrm>
        </p:spPr>
        <p:txBody>
          <a:bodyPr/>
          <a:lstStyle/>
          <a:p>
            <a:r>
              <a:rPr lang="en-US" b="1" dirty="0"/>
              <a:t>Step/pipeline that adds an attribute -  root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230293" y="1921146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C9F391-38D3-45A5-8A7B-1CD89CC4B1D7}"/>
              </a:ext>
            </a:extLst>
          </p:cNvPr>
          <p:cNvSpPr/>
          <p:nvPr/>
        </p:nvSpPr>
        <p:spPr>
          <a:xfrm>
            <a:off x="3122506" y="1326673"/>
            <a:ext cx="1706880" cy="430424"/>
          </a:xfrm>
          <a:prstGeom prst="wedgeRoundRectCallout">
            <a:avLst>
              <a:gd name="adj1" fmla="val -20833"/>
              <a:gd name="adj2" fmla="val 101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Namespace and preferred prefix (p:)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C4E014-DAA0-4E36-B7E2-4A977AAD1222}"/>
              </a:ext>
            </a:extLst>
          </p:cNvPr>
          <p:cNvSpPr/>
          <p:nvPr/>
        </p:nvSpPr>
        <p:spPr>
          <a:xfrm>
            <a:off x="6817359" y="1346069"/>
            <a:ext cx="1706880" cy="430424"/>
          </a:xfrm>
          <a:prstGeom prst="wedgeRoundRectCallout">
            <a:avLst>
              <a:gd name="adj1" fmla="val -20833"/>
              <a:gd name="adj2" fmla="val 101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XProc  version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9581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Step/pipeline that adds an attribute -  in/output ports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4CDEAB1-B97B-4C83-B6BD-08AF0089FDAA}"/>
              </a:ext>
            </a:extLst>
          </p:cNvPr>
          <p:cNvSpPr/>
          <p:nvPr/>
        </p:nvSpPr>
        <p:spPr>
          <a:xfrm>
            <a:off x="4436533" y="1780486"/>
            <a:ext cx="1354668" cy="430424"/>
          </a:xfrm>
          <a:prstGeom prst="wedgeRoundRectCallout">
            <a:avLst>
              <a:gd name="adj1" fmla="val -107524"/>
              <a:gd name="adj2" fmla="val 16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port</a:t>
            </a:r>
            <a:endParaRPr lang="en-NL" sz="14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7139091" y="3213788"/>
            <a:ext cx="2418082" cy="430424"/>
          </a:xfrm>
          <a:prstGeom prst="wedgeRoundRectCallout">
            <a:avLst>
              <a:gd name="adj1" fmla="val -78474"/>
              <a:gd name="adj2" fmla="val -12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Emit the result of an output port of a step in </a:t>
            </a:r>
            <a:r>
              <a:rPr lang="en-US" sz="1400" i="1" dirty="0"/>
              <a:t>this</a:t>
            </a:r>
            <a:r>
              <a:rPr lang="en-US" sz="1400" dirty="0"/>
              <a:t> pipeline</a:t>
            </a:r>
            <a:endParaRPr lang="en-NL" sz="14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1CD44C3-E1AF-45E9-BD49-C6F16167DAF4}"/>
              </a:ext>
            </a:extLst>
          </p:cNvPr>
          <p:cNvSpPr/>
          <p:nvPr/>
        </p:nvSpPr>
        <p:spPr>
          <a:xfrm>
            <a:off x="6096000" y="2144025"/>
            <a:ext cx="1439334" cy="430424"/>
          </a:xfrm>
          <a:prstGeom prst="wedgeRoundRectCallout">
            <a:avLst>
              <a:gd name="adj1" fmla="val -216039"/>
              <a:gd name="adj2" fmla="val 49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port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24317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Step/pipeline that adds an attribute -  connect a port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7755465" y="2482109"/>
            <a:ext cx="3793069" cy="430424"/>
          </a:xfrm>
          <a:prstGeom prst="wedgeRoundRectCallout">
            <a:avLst>
              <a:gd name="adj1" fmla="val -137024"/>
              <a:gd name="adj2" fmla="val 254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Connect the source port of p:add-attribute to what flows into the encompassing step</a:t>
            </a:r>
            <a:endParaRPr lang="en-NL"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F6B59-BCBD-47FC-A82B-98C08A17236C}"/>
              </a:ext>
            </a:extLst>
          </p:cNvPr>
          <p:cNvCxnSpPr/>
          <p:nvPr/>
        </p:nvCxnSpPr>
        <p:spPr>
          <a:xfrm>
            <a:off x="2810933" y="1693333"/>
            <a:ext cx="745067" cy="22961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528036-65EC-453C-A400-241106FD4921}"/>
              </a:ext>
            </a:extLst>
          </p:cNvPr>
          <p:cNvCxnSpPr>
            <a:cxnSpLocks/>
          </p:cNvCxnSpPr>
          <p:nvPr/>
        </p:nvCxnSpPr>
        <p:spPr>
          <a:xfrm>
            <a:off x="3183466" y="2181013"/>
            <a:ext cx="3461174" cy="18084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6CE68F0-7945-4C13-A7AD-9216263776FB}"/>
              </a:ext>
            </a:extLst>
          </p:cNvPr>
          <p:cNvSpPr/>
          <p:nvPr/>
        </p:nvSpPr>
        <p:spPr>
          <a:xfrm>
            <a:off x="9801013" y="4676987"/>
            <a:ext cx="2282614" cy="1296721"/>
          </a:xfrm>
          <a:prstGeom prst="wedgeEllipseCallout">
            <a:avLst>
              <a:gd name="adj1" fmla="val 30357"/>
              <a:gd name="adj2" fmla="val 94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 connections are always defined on the </a:t>
            </a:r>
            <a:r>
              <a:rPr lang="en-US" sz="1600" i="1" dirty="0"/>
              <a:t>input</a:t>
            </a:r>
            <a:r>
              <a:rPr lang="en-US" sz="1600" dirty="0"/>
              <a:t> ports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9723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Step/pipeline that adds an attribute -  set options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8398931" y="2590483"/>
            <a:ext cx="3793069" cy="430424"/>
          </a:xfrm>
          <a:prstGeom prst="wedgeRoundRectCallout">
            <a:avLst>
              <a:gd name="adj1" fmla="val -93096"/>
              <a:gd name="adj2" fmla="val 4087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3 options of p:add-attribute</a:t>
            </a:r>
            <a:endParaRPr lang="en-NL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BB9A77-F0AE-4925-AADE-714228A7F9B7}"/>
              </a:ext>
            </a:extLst>
          </p:cNvPr>
          <p:cNvSpPr/>
          <p:nvPr/>
        </p:nvSpPr>
        <p:spPr>
          <a:xfrm>
            <a:off x="4927600" y="4089400"/>
            <a:ext cx="1314026" cy="846667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89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exercises/02-add-attribute-1/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pPr lvl="1"/>
            <a:r>
              <a:rPr lang="en-GB" dirty="0"/>
              <a:t>The input comes from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input.xml </a:t>
            </a:r>
            <a:r>
              <a:rPr lang="en-GB" dirty="0"/>
              <a:t>in the same directory</a:t>
            </a:r>
          </a:p>
          <a:p>
            <a:pPr lvl="1"/>
            <a:r>
              <a:rPr lang="en-GB" dirty="0"/>
              <a:t>For Morgana you link this on the command line: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input:source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=input.xml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Connect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GB" dirty="0"/>
              <a:t> port of your new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explicitly to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/>
              <a:t> port of the existing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GB" dirty="0"/>
              <a:t>.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ADD017C-D2AE-45FC-8BCB-B62CB128022C}"/>
              </a:ext>
            </a:extLst>
          </p:cNvPr>
          <p:cNvSpPr/>
          <p:nvPr/>
        </p:nvSpPr>
        <p:spPr>
          <a:xfrm>
            <a:off x="7308428" y="5140960"/>
            <a:ext cx="3401906" cy="1151467"/>
          </a:xfrm>
          <a:prstGeom prst="wedgeEllipseCallout">
            <a:avLst>
              <a:gd name="adj1" fmla="val 73144"/>
              <a:gd name="adj2" fmla="val 7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Whow</a:t>
            </a:r>
            <a:r>
              <a:rPr lang="en-US" sz="1600" dirty="0"/>
              <a:t>, that’s a boring thing to do! I encourage you to experiment a bit 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074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Add a second attribute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87679" y="993145"/>
            <a:ext cx="9069493" cy="57554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step="add-attribute-2"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name="add-attribute-2"&gt;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5987624" y="1357737"/>
            <a:ext cx="3793069" cy="430424"/>
          </a:xfrm>
          <a:prstGeom prst="wedgeRoundRectCallout">
            <a:avLst>
              <a:gd name="adj1" fmla="val -84703"/>
              <a:gd name="adj2" fmla="val 207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the final result from the </a:t>
            </a:r>
            <a:r>
              <a:rPr lang="en-US" sz="1400" i="1" dirty="0"/>
              <a:t>new</a:t>
            </a:r>
            <a:r>
              <a:rPr lang="en-US" sz="1400" dirty="0"/>
              <a:t> p:add-attribute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576E50-7CE6-464E-BDCC-B89F5CC8167C}"/>
              </a:ext>
            </a:extLst>
          </p:cNvPr>
          <p:cNvSpPr/>
          <p:nvPr/>
        </p:nvSpPr>
        <p:spPr>
          <a:xfrm>
            <a:off x="6186594" y="3555683"/>
            <a:ext cx="4251113" cy="430424"/>
          </a:xfrm>
          <a:prstGeom prst="wedgeRoundRectCallout">
            <a:avLst>
              <a:gd name="adj1" fmla="val -61441"/>
              <a:gd name="adj2" fmla="val 2104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from the result port of the </a:t>
            </a:r>
            <a:r>
              <a:rPr lang="en-US" sz="1400" i="1" dirty="0"/>
              <a:t>first</a:t>
            </a:r>
            <a:r>
              <a:rPr lang="en-US" sz="1400" dirty="0"/>
              <a:t> p:add-attribute</a:t>
            </a:r>
            <a:endParaRPr lang="en-NL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A57A02-749D-4A8E-BC2B-5072DD4060AE}"/>
              </a:ext>
            </a:extLst>
          </p:cNvPr>
          <p:cNvSpPr/>
          <p:nvPr/>
        </p:nvSpPr>
        <p:spPr>
          <a:xfrm>
            <a:off x="6356773" y="5500263"/>
            <a:ext cx="1314026" cy="640932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B02C051-E3A3-4DE0-B7F5-90498183DB3E}"/>
              </a:ext>
            </a:extLst>
          </p:cNvPr>
          <p:cNvSpPr/>
          <p:nvPr/>
        </p:nvSpPr>
        <p:spPr>
          <a:xfrm>
            <a:off x="9801013" y="4676987"/>
            <a:ext cx="2282614" cy="1296721"/>
          </a:xfrm>
          <a:prstGeom prst="wedgeEllipseCallout">
            <a:avLst>
              <a:gd name="adj1" fmla="val 30357"/>
              <a:gd name="adj2" fmla="val 94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Awkward and verbose. I don’t like it!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8814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using the pipe attribute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8345" y="1788161"/>
            <a:ext cx="9069493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pipe="result@add-attribute-1"/&gt;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source@add-attribute-pipeline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6312747" y="2120108"/>
            <a:ext cx="3793069" cy="430424"/>
          </a:xfrm>
          <a:prstGeom prst="wedgeRoundRectCallout">
            <a:avLst>
              <a:gd name="adj1" fmla="val -63810"/>
              <a:gd name="adj2" fmla="val 172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shorthand pipe=“</a:t>
            </a:r>
            <a:r>
              <a:rPr lang="en-US" sz="1400" dirty="0" err="1"/>
              <a:t>port@step</a:t>
            </a:r>
            <a:r>
              <a:rPr lang="en-US" sz="1400" dirty="0"/>
              <a:t>” notation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576E50-7CE6-464E-BDCC-B89F5CC8167C}"/>
              </a:ext>
            </a:extLst>
          </p:cNvPr>
          <p:cNvSpPr/>
          <p:nvPr/>
        </p:nvSpPr>
        <p:spPr>
          <a:xfrm>
            <a:off x="9200728" y="2632445"/>
            <a:ext cx="1474045" cy="430424"/>
          </a:xfrm>
          <a:prstGeom prst="wedgeRoundRectCallout">
            <a:avLst>
              <a:gd name="adj1" fmla="val -117041"/>
              <a:gd name="adj2" fmla="val 223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here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84995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0687-9FA5-4319-911B-AD25E7C5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0" y="155596"/>
            <a:ext cx="10515600" cy="1325563"/>
          </a:xfrm>
        </p:spPr>
        <p:txBody>
          <a:bodyPr/>
          <a:lstStyle/>
          <a:p>
            <a:r>
              <a:rPr lang="en-US" b="1" dirty="0"/>
              <a:t>XProc?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9DFE-054C-462C-8123-0C8D2411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43" y="1481159"/>
            <a:ext cx="10515600" cy="3241153"/>
          </a:xfrm>
        </p:spPr>
        <p:txBody>
          <a:bodyPr/>
          <a:lstStyle/>
          <a:p>
            <a:r>
              <a:rPr lang="en-US" dirty="0"/>
              <a:t>XProc is an XML based programming language for complex data processing - pipelining</a:t>
            </a:r>
          </a:p>
          <a:p>
            <a:r>
              <a:rPr lang="en-US" dirty="0"/>
              <a:t>Extensible set of small, sharp tools for creating and transforming XML and other documents</a:t>
            </a:r>
          </a:p>
          <a:p>
            <a:r>
              <a:rPr lang="en-US" dirty="0"/>
              <a:t>V1.0 available (with two processors available to run your pipelines)</a:t>
            </a:r>
          </a:p>
          <a:p>
            <a:r>
              <a:rPr lang="en-US" dirty="0"/>
              <a:t>Specification and implementation V3.0 under development</a:t>
            </a:r>
          </a:p>
          <a:p>
            <a:endParaRPr lang="en-NL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721F1B1-1297-4F86-95C5-A246308E3BA4}"/>
              </a:ext>
            </a:extLst>
          </p:cNvPr>
          <p:cNvSpPr/>
          <p:nvPr/>
        </p:nvSpPr>
        <p:spPr>
          <a:xfrm>
            <a:off x="7872607" y="5376841"/>
            <a:ext cx="2868461" cy="951978"/>
          </a:xfrm>
          <a:prstGeom prst="wedgeEllipseCallout">
            <a:avLst>
              <a:gd name="adj1" fmla="val 79273"/>
              <a:gd name="adj2" fmla="val 7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I’ll show where to find all this on the web in a few slides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54562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 using the pipe attribute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exercises/03-add-attribute-2/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Connect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GB" dirty="0"/>
              <a:t> port of your new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explicitly to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/>
              <a:t> port of the existing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p:add-attribute </a:t>
            </a:r>
            <a:r>
              <a:rPr lang="en-GB" dirty="0"/>
              <a:t>using a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 </a:t>
            </a:r>
            <a:r>
              <a:rPr lang="en-GB" dirty="0"/>
              <a:t>attribute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GB" dirty="0"/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Add a second attribute using the pipe attribute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87679" y="993145"/>
            <a:ext cx="9069493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pipe="result@add-attribute-2"/&gt;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source@add-attribute-pipeline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name="add-attribute-2"&gt;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pipe="result@add-attribute-1"/&gt;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B02C051-E3A3-4DE0-B7F5-90498183DB3E}"/>
              </a:ext>
            </a:extLst>
          </p:cNvPr>
          <p:cNvSpPr/>
          <p:nvPr/>
        </p:nvSpPr>
        <p:spPr>
          <a:xfrm>
            <a:off x="9116908" y="3259668"/>
            <a:ext cx="3014134" cy="2694092"/>
          </a:xfrm>
          <a:prstGeom prst="wedgeEllipseCallout">
            <a:avLst>
              <a:gd name="adj1" fmla="val 33903"/>
              <a:gd name="adj2" fmla="val 7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Better, shorter, but still… </a:t>
            </a:r>
          </a:p>
          <a:p>
            <a:pPr algn="ctr"/>
            <a:r>
              <a:rPr lang="en-US" sz="1600" dirty="0"/>
              <a:t>Why would I need to explicitly connect ports </a:t>
            </a:r>
            <a:r>
              <a:rPr lang="en-US" sz="1600" i="1" dirty="0"/>
              <a:t>at all</a:t>
            </a:r>
            <a:r>
              <a:rPr lang="en-US" sz="1600" dirty="0"/>
              <a:t> if its clear that they should connect anyway?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7944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5" y="176634"/>
            <a:ext cx="6471577" cy="706299"/>
          </a:xfrm>
        </p:spPr>
        <p:txBody>
          <a:bodyPr>
            <a:normAutofit/>
          </a:bodyPr>
          <a:lstStyle/>
          <a:p>
            <a:r>
              <a:rPr lang="en-US" b="1" dirty="0"/>
              <a:t>Primary ports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5552536" y="3190700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40" name="Pijl: links 39">
            <a:extLst>
              <a:ext uri="{FF2B5EF4-FFF2-40B4-BE49-F238E27FC236}">
                <a16:creationId xmlns:a16="http://schemas.microsoft.com/office/drawing/2014/main" id="{9DF171E0-188C-449C-9AB3-7E6B529B4AD2}"/>
              </a:ext>
            </a:extLst>
          </p:cNvPr>
          <p:cNvSpPr/>
          <p:nvPr/>
        </p:nvSpPr>
        <p:spPr>
          <a:xfrm>
            <a:off x="7407202" y="3392036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5040560" y="2094993"/>
            <a:ext cx="1960717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source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5137620" y="4799059"/>
            <a:ext cx="1766596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54" name="Pijl: links 53">
            <a:extLst>
              <a:ext uri="{FF2B5EF4-FFF2-40B4-BE49-F238E27FC236}">
                <a16:creationId xmlns:a16="http://schemas.microsoft.com/office/drawing/2014/main" id="{019E684F-99E2-4FCB-8047-E2E2A2DEA319}"/>
              </a:ext>
            </a:extLst>
          </p:cNvPr>
          <p:cNvSpPr/>
          <p:nvPr/>
        </p:nvSpPr>
        <p:spPr>
          <a:xfrm>
            <a:off x="7405269" y="3950395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e: 14 punten 4">
            <a:extLst>
              <a:ext uri="{FF2B5EF4-FFF2-40B4-BE49-F238E27FC236}">
                <a16:creationId xmlns:a16="http://schemas.microsoft.com/office/drawing/2014/main" id="{51CA4A1C-54DB-450C-9F28-1D7B1FDFB428}"/>
              </a:ext>
            </a:extLst>
          </p:cNvPr>
          <p:cNvSpPr/>
          <p:nvPr/>
        </p:nvSpPr>
        <p:spPr>
          <a:xfrm>
            <a:off x="2049432" y="2439396"/>
            <a:ext cx="3093853" cy="214256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Primary ports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9766418-475F-4C6A-B487-6954626ADB75}"/>
              </a:ext>
            </a:extLst>
          </p:cNvPr>
          <p:cNvCxnSpPr/>
          <p:nvPr/>
        </p:nvCxnSpPr>
        <p:spPr>
          <a:xfrm flipV="1">
            <a:off x="4327496" y="1833654"/>
            <a:ext cx="1454750" cy="91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793EA31-BD68-4C66-8EB8-90D829BD1A80}"/>
              </a:ext>
            </a:extLst>
          </p:cNvPr>
          <p:cNvCxnSpPr/>
          <p:nvPr/>
        </p:nvCxnSpPr>
        <p:spPr>
          <a:xfrm>
            <a:off x="4067520" y="4270783"/>
            <a:ext cx="1714726" cy="10104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2CB09215-1417-432E-939C-E794B1941865}"/>
              </a:ext>
            </a:extLst>
          </p:cNvPr>
          <p:cNvSpPr txBox="1"/>
          <p:nvPr/>
        </p:nvSpPr>
        <p:spPr>
          <a:xfrm>
            <a:off x="1250021" y="5018349"/>
            <a:ext cx="350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port names </a:t>
            </a:r>
            <a:r>
              <a:rPr lang="en-US" sz="2400" b="1" i="1" dirty="0"/>
              <a:t>source</a:t>
            </a:r>
            <a:r>
              <a:rPr lang="en-US" sz="2400" dirty="0"/>
              <a:t> and </a:t>
            </a:r>
            <a:r>
              <a:rPr lang="en-US" sz="2400" b="1" i="1" dirty="0"/>
              <a:t>result</a:t>
            </a:r>
            <a:r>
              <a:rPr lang="en-US" sz="2400" dirty="0"/>
              <a:t> for the primary ports are a </a:t>
            </a:r>
            <a:r>
              <a:rPr lang="en-US" sz="2400" i="1" dirty="0"/>
              <a:t>convention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14525C4-3B8D-446E-BF13-4E5869BA2898}"/>
              </a:ext>
            </a:extLst>
          </p:cNvPr>
          <p:cNvSpPr/>
          <p:nvPr/>
        </p:nvSpPr>
        <p:spPr>
          <a:xfrm>
            <a:off x="10146453" y="5085324"/>
            <a:ext cx="1794935" cy="1200330"/>
          </a:xfrm>
          <a:prstGeom prst="wedgeEllipseCallout">
            <a:avLst>
              <a:gd name="adj1" fmla="val 33903"/>
              <a:gd name="adj2" fmla="val 7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 all ports are created equal…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40010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e: 8 punten 5">
            <a:extLst>
              <a:ext uri="{FF2B5EF4-FFF2-40B4-BE49-F238E27FC236}">
                <a16:creationId xmlns:a16="http://schemas.microsoft.com/office/drawing/2014/main" id="{3E81F641-36B0-4D47-988D-F9AA944295F1}"/>
              </a:ext>
            </a:extLst>
          </p:cNvPr>
          <p:cNvSpPr/>
          <p:nvPr/>
        </p:nvSpPr>
        <p:spPr>
          <a:xfrm>
            <a:off x="3849712" y="2611669"/>
            <a:ext cx="2449585" cy="1969670"/>
          </a:xfrm>
          <a:prstGeom prst="irregularSeal1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Click!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9" y="143329"/>
            <a:ext cx="5210262" cy="1925073"/>
          </a:xfrm>
        </p:spPr>
        <p:txBody>
          <a:bodyPr>
            <a:normAutofit/>
          </a:bodyPr>
          <a:lstStyle/>
          <a:p>
            <a:r>
              <a:rPr lang="en-US" sz="4000" b="1" dirty="0"/>
              <a:t>Primary ports,</a:t>
            </a:r>
            <a:br>
              <a:rPr lang="en-US" sz="4000" b="1" dirty="0"/>
            </a:br>
            <a:r>
              <a:rPr lang="en-US" sz="4000" b="1" dirty="0"/>
              <a:t>implicit connections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5176886" y="5004593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4941574" y="4185550"/>
            <a:ext cx="14073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4966744" y="6408178"/>
            <a:ext cx="135704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5176886" y="1348019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4941574" y="528976"/>
            <a:ext cx="14073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source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5015274" y="2703074"/>
            <a:ext cx="12599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2" name="Bijschrift: gebogen lijn 21">
            <a:extLst>
              <a:ext uri="{FF2B5EF4-FFF2-40B4-BE49-F238E27FC236}">
                <a16:creationId xmlns:a16="http://schemas.microsoft.com/office/drawing/2014/main" id="{F01527BF-E7F2-49AB-B1DE-A820D123C148}"/>
              </a:ext>
            </a:extLst>
          </p:cNvPr>
          <p:cNvSpPr/>
          <p:nvPr/>
        </p:nvSpPr>
        <p:spPr>
          <a:xfrm>
            <a:off x="827511" y="4607164"/>
            <a:ext cx="3449294" cy="1080084"/>
          </a:xfrm>
          <a:prstGeom prst="borderCallout2">
            <a:avLst>
              <a:gd name="adj1" fmla="val 21663"/>
              <a:gd name="adj2" fmla="val 102239"/>
              <a:gd name="adj3" fmla="val -8436"/>
              <a:gd name="adj4" fmla="val 103744"/>
              <a:gd name="adj5" fmla="val -33663"/>
              <a:gd name="adj6" fmla="val 1070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ports implicitly connect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59B9666-BE04-47A3-B10C-B1BCAC858E7F}"/>
              </a:ext>
            </a:extLst>
          </p:cNvPr>
          <p:cNvSpPr/>
          <p:nvPr/>
        </p:nvSpPr>
        <p:spPr>
          <a:xfrm>
            <a:off x="8906933" y="4928605"/>
            <a:ext cx="3034455" cy="1357049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Think of primary ports having little magnets that </a:t>
            </a:r>
            <a:r>
              <a:rPr lang="en-US" sz="1600" i="1" dirty="0"/>
              <a:t>snap</a:t>
            </a:r>
            <a:r>
              <a:rPr lang="en-US" sz="1600" dirty="0"/>
              <a:t> automagically together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4032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1">
            <a:extLst>
              <a:ext uri="{FF2B5EF4-FFF2-40B4-BE49-F238E27FC236}">
                <a16:creationId xmlns:a16="http://schemas.microsoft.com/office/drawing/2014/main" id="{99540E6E-C318-4E3D-BB68-7477D838AD83}"/>
              </a:ext>
            </a:extLst>
          </p:cNvPr>
          <p:cNvSpPr txBox="1"/>
          <p:nvPr/>
        </p:nvSpPr>
        <p:spPr>
          <a:xfrm>
            <a:off x="2778885" y="1811094"/>
            <a:ext cx="705599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Pijl: gekromd rechts 2">
            <a:extLst>
              <a:ext uri="{FF2B5EF4-FFF2-40B4-BE49-F238E27FC236}">
                <a16:creationId xmlns:a16="http://schemas.microsoft.com/office/drawing/2014/main" id="{F6C37C3A-D2D3-4249-813C-1AB7E12C5AB9}"/>
              </a:ext>
            </a:extLst>
          </p:cNvPr>
          <p:cNvSpPr/>
          <p:nvPr/>
        </p:nvSpPr>
        <p:spPr>
          <a:xfrm>
            <a:off x="2534121" y="3872651"/>
            <a:ext cx="548640" cy="10390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" name="Pijl: gekromd rechts 3">
            <a:extLst>
              <a:ext uri="{FF2B5EF4-FFF2-40B4-BE49-F238E27FC236}">
                <a16:creationId xmlns:a16="http://schemas.microsoft.com/office/drawing/2014/main" id="{13049085-82C1-436A-9D1B-E8762DE52C1E}"/>
              </a:ext>
            </a:extLst>
          </p:cNvPr>
          <p:cNvSpPr/>
          <p:nvPr/>
        </p:nvSpPr>
        <p:spPr>
          <a:xfrm rot="10800000">
            <a:off x="6646611" y="2664244"/>
            <a:ext cx="714895" cy="2818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Tekstvak 4">
            <a:extLst>
              <a:ext uri="{FF2B5EF4-FFF2-40B4-BE49-F238E27FC236}">
                <a16:creationId xmlns:a16="http://schemas.microsoft.com/office/drawing/2014/main" id="{A683EEDB-93E8-47D1-B43C-5DE1A72B9592}"/>
              </a:ext>
            </a:extLst>
          </p:cNvPr>
          <p:cNvSpPr txBox="1"/>
          <p:nvPr/>
        </p:nvSpPr>
        <p:spPr>
          <a:xfrm>
            <a:off x="1312150" y="3972949"/>
            <a:ext cx="1221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Implicit connection of steps</a:t>
            </a:r>
            <a:endParaRPr lang="nl-NL" dirty="0"/>
          </a:p>
        </p:txBody>
      </p:sp>
      <p:sp>
        <p:nvSpPr>
          <p:cNvPr id="8" name="Tekstvak 5">
            <a:extLst>
              <a:ext uri="{FF2B5EF4-FFF2-40B4-BE49-F238E27FC236}">
                <a16:creationId xmlns:a16="http://schemas.microsoft.com/office/drawing/2014/main" id="{28D3A3DD-F425-48DB-913A-6C76AB062DC2}"/>
              </a:ext>
            </a:extLst>
          </p:cNvPr>
          <p:cNvSpPr txBox="1"/>
          <p:nvPr/>
        </p:nvSpPr>
        <p:spPr>
          <a:xfrm>
            <a:off x="7361506" y="2564746"/>
            <a:ext cx="2261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Implicit connection of last step to primary output port</a:t>
            </a:r>
            <a:endParaRPr lang="nl-NL" dirty="0"/>
          </a:p>
        </p:txBody>
      </p:sp>
      <p:sp>
        <p:nvSpPr>
          <p:cNvPr id="9" name="Pijl: gekromd rechts 2">
            <a:extLst>
              <a:ext uri="{FF2B5EF4-FFF2-40B4-BE49-F238E27FC236}">
                <a16:creationId xmlns:a16="http://schemas.microsoft.com/office/drawing/2014/main" id="{A8366929-E33A-4987-B628-4A6D32A856BB}"/>
              </a:ext>
            </a:extLst>
          </p:cNvPr>
          <p:cNvSpPr/>
          <p:nvPr/>
        </p:nvSpPr>
        <p:spPr>
          <a:xfrm>
            <a:off x="2484244" y="2448985"/>
            <a:ext cx="548640" cy="10390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2" name="Tekstvak 5">
            <a:extLst>
              <a:ext uri="{FF2B5EF4-FFF2-40B4-BE49-F238E27FC236}">
                <a16:creationId xmlns:a16="http://schemas.microsoft.com/office/drawing/2014/main" id="{62A63E95-2A17-4474-8AAC-323EBA4F875E}"/>
              </a:ext>
            </a:extLst>
          </p:cNvPr>
          <p:cNvSpPr txBox="1"/>
          <p:nvPr/>
        </p:nvSpPr>
        <p:spPr>
          <a:xfrm>
            <a:off x="181619" y="2397639"/>
            <a:ext cx="2261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Implicit connection of</a:t>
            </a:r>
          </a:p>
          <a:p>
            <a:pPr algn="r"/>
            <a:r>
              <a:rPr lang="en-US" dirty="0"/>
              <a:t>primary input port to first step</a:t>
            </a:r>
            <a:endParaRPr lang="nl-NL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6AB3F70-704A-4537-AEDE-86712D44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" y="-75612"/>
            <a:ext cx="10965301" cy="1259989"/>
          </a:xfrm>
        </p:spPr>
        <p:txBody>
          <a:bodyPr>
            <a:normAutofit/>
          </a:bodyPr>
          <a:lstStyle/>
          <a:p>
            <a:r>
              <a:rPr lang="en-US" b="1" dirty="0"/>
              <a:t>Primary ports, implicit connections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FC91034-E28E-4D0C-83A8-D5CAE92E08F2}"/>
              </a:ext>
            </a:extLst>
          </p:cNvPr>
          <p:cNvSpPr/>
          <p:nvPr/>
        </p:nvSpPr>
        <p:spPr>
          <a:xfrm>
            <a:off x="6635947" y="809401"/>
            <a:ext cx="5527039" cy="958994"/>
          </a:xfrm>
          <a:prstGeom prst="wedgeRoundRectCallout">
            <a:avLst>
              <a:gd name="adj1" fmla="val -62707"/>
              <a:gd name="adj2" fmla="val 115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a step has only a single input or output port, they’re primary by default. But you can set the primary status </a:t>
            </a:r>
            <a:r>
              <a:rPr lang="en-US" sz="1400" i="1" dirty="0"/>
              <a:t>explicitly</a:t>
            </a:r>
            <a:r>
              <a:rPr lang="en-US" sz="1400" dirty="0"/>
              <a:t> using a primary=“true/false” attribute here.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1648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2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implicitly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8345" y="1788161"/>
            <a:ext cx="9069493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672320" y="5195147"/>
            <a:ext cx="2269068" cy="1090507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Huh? Where are the name attributes?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67303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 using implicit connections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exercises/04-add-attribute-3/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Use the primary ports implicit connections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implicitly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284478" y="970281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name="attribute-name" select="'enabled'"/&gt;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name="attribute-value" select="true()"/&gt;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353971" y="4795521"/>
            <a:ext cx="2587417" cy="1490134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It’s getting better. But can’t we make it a tad more concise still?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808402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F6DF-5EB0-4DF6-8BC9-487D213F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40453"/>
            <a:ext cx="10515600" cy="881168"/>
          </a:xfrm>
        </p:spPr>
        <p:txBody>
          <a:bodyPr/>
          <a:lstStyle/>
          <a:p>
            <a:r>
              <a:rPr lang="en-US" b="1" dirty="0"/>
              <a:t>Setting options using attributes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FC3B3-370F-4B64-A98B-2F18050F750B}"/>
              </a:ext>
            </a:extLst>
          </p:cNvPr>
          <p:cNvSpPr txBox="1"/>
          <p:nvPr/>
        </p:nvSpPr>
        <p:spPr>
          <a:xfrm>
            <a:off x="521545" y="2365588"/>
            <a:ext cx="9069493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-name="timestamp"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B7A7F7D-A3BB-46D2-820C-1DF2F63EB836}"/>
              </a:ext>
            </a:extLst>
          </p:cNvPr>
          <p:cNvSpPr/>
          <p:nvPr/>
        </p:nvSpPr>
        <p:spPr>
          <a:xfrm>
            <a:off x="6805278" y="2685614"/>
            <a:ext cx="2785760" cy="673959"/>
          </a:xfrm>
          <a:prstGeom prst="wedgeRoundRectCallout">
            <a:avLst>
              <a:gd name="adj1" fmla="val -74621"/>
              <a:gd name="adj2" fmla="val 122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can specify option vales as attributes on the step invocation</a:t>
            </a:r>
            <a:endParaRPr lang="en-NL" sz="1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F753A8B-64B7-4F2F-B19A-5A648E82B4EF}"/>
              </a:ext>
            </a:extLst>
          </p:cNvPr>
          <p:cNvSpPr/>
          <p:nvPr/>
        </p:nvSpPr>
        <p:spPr>
          <a:xfrm>
            <a:off x="6805278" y="4978387"/>
            <a:ext cx="2785760" cy="673959"/>
          </a:xfrm>
          <a:prstGeom prst="wedgeRoundRectCallout">
            <a:avLst>
              <a:gd name="adj1" fmla="val -104284"/>
              <a:gd name="adj2" fmla="val -141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 still compute stuff you can use Attribute-Value-Templates (AVTs), just like in XSLT.</a:t>
            </a:r>
            <a:endParaRPr lang="en-NL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48CF2A-A69E-4E2E-A741-A12FCAABD5B9}"/>
              </a:ext>
            </a:extLst>
          </p:cNvPr>
          <p:cNvSpPr/>
          <p:nvPr/>
        </p:nvSpPr>
        <p:spPr>
          <a:xfrm>
            <a:off x="3488267" y="3705013"/>
            <a:ext cx="958426" cy="492236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22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9917853" cy="1325563"/>
          </a:xfrm>
        </p:spPr>
        <p:txBody>
          <a:bodyPr/>
          <a:lstStyle/>
          <a:p>
            <a:r>
              <a:rPr lang="en-US" b="1" dirty="0"/>
              <a:t>Hands-on: Add a second attribute using option values set by attributes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exercises/05-add-attribute-4/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Set all the options of by attributes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F04C-64E6-4073-BD78-F756A1AF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67" y="89552"/>
            <a:ext cx="10515600" cy="1325563"/>
          </a:xfrm>
        </p:spPr>
        <p:txBody>
          <a:bodyPr/>
          <a:lstStyle/>
          <a:p>
            <a:r>
              <a:rPr lang="en-US" b="1" dirty="0"/>
              <a:t>Why should I bother?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1072-9F3A-4533-98E6-F13BF85D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5" y="1656524"/>
            <a:ext cx="8869471" cy="4351338"/>
          </a:xfrm>
        </p:spPr>
        <p:txBody>
          <a:bodyPr/>
          <a:lstStyle/>
          <a:p>
            <a:r>
              <a:rPr lang="en-US" dirty="0"/>
              <a:t>Pipelines are ubiquitous all around us</a:t>
            </a:r>
          </a:p>
          <a:p>
            <a:r>
              <a:rPr lang="en-US" dirty="0"/>
              <a:t>Solve problems with a set of small, sharp tools that combine in many ways</a:t>
            </a:r>
          </a:p>
          <a:p>
            <a:pPr lvl="1"/>
            <a:r>
              <a:rPr lang="en-US" dirty="0"/>
              <a:t>Like the UNIX command line</a:t>
            </a:r>
          </a:p>
          <a:p>
            <a:r>
              <a:rPr lang="en-US" dirty="0"/>
              <a:t>Very natural choice for document processing</a:t>
            </a:r>
          </a:p>
          <a:p>
            <a:r>
              <a:rPr lang="en-US" dirty="0"/>
              <a:t>Compose small tools into something bigger, pipelines…</a:t>
            </a:r>
          </a:p>
          <a:p>
            <a:r>
              <a:rPr lang="en-US" dirty="0"/>
              <a:t>XProc beats the alternatives</a:t>
            </a:r>
            <a:endParaRPr lang="en-NL" dirty="0"/>
          </a:p>
        </p:txBody>
      </p:sp>
      <p:pic>
        <p:nvPicPr>
          <p:cNvPr id="7" name="Picture 6" descr="A factory next to a fence&#10;&#10;Description automatically generated">
            <a:extLst>
              <a:ext uri="{FF2B5EF4-FFF2-40B4-BE49-F238E27FC236}">
                <a16:creationId xmlns:a16="http://schemas.microsoft.com/office/drawing/2014/main" id="{5A6F02A3-55AE-406D-9533-E86CE4C4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3" y="70437"/>
            <a:ext cx="3270144" cy="183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E5053B-0583-41D9-8FB2-4432BE4F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57" y="1596134"/>
            <a:ext cx="2170576" cy="13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BE5BE1E-FB12-471A-88C9-6C5F44060095}"/>
              </a:ext>
            </a:extLst>
          </p:cNvPr>
          <p:cNvSpPr/>
          <p:nvPr/>
        </p:nvSpPr>
        <p:spPr>
          <a:xfrm>
            <a:off x="3720231" y="5505189"/>
            <a:ext cx="7478038" cy="1213111"/>
          </a:xfrm>
          <a:prstGeom prst="wedgeEllipseCallout">
            <a:avLst>
              <a:gd name="adj1" fmla="val 55382"/>
              <a:gd name="adj2" fmla="val 4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 successful example of large-scale application of XProc (1.0) pipelines doing document engineering: </a:t>
            </a:r>
          </a:p>
          <a:p>
            <a:pPr algn="ctr"/>
            <a:r>
              <a:rPr lang="en-US" sz="1600" dirty="0"/>
              <a:t>https://www.le-tex.de/en/transpect.html</a:t>
            </a:r>
            <a:endParaRPr lang="en-NL" sz="1600" dirty="0"/>
          </a:p>
        </p:txBody>
      </p:sp>
      <p:pic>
        <p:nvPicPr>
          <p:cNvPr id="1028" name="Picture 4" descr="Afbeeldingsresultaat voor automotive industry">
            <a:extLst>
              <a:ext uri="{FF2B5EF4-FFF2-40B4-BE49-F238E27FC236}">
                <a16:creationId xmlns:a16="http://schemas.microsoft.com/office/drawing/2014/main" id="{9AED3A8E-A72F-4225-9963-5DFF255E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38" y="2990665"/>
            <a:ext cx="2464301" cy="1642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7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Set options using attributes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33491" y="1715348"/>
            <a:ext cx="9069493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-name="timestamp"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353971" y="4795521"/>
            <a:ext cx="2587417" cy="1490134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Short, concise and intuitively clear. That’s how I like it!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2267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2308-1200-42AD-A733-A77F9570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TBD?!?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F556-4094-4EF9-ACB4-05ECE2B9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the p:insert and the extra port</a:t>
            </a:r>
          </a:p>
          <a:p>
            <a:r>
              <a:rPr lang="en-US" dirty="0"/>
              <a:t>Introduce ways to connect this port:</a:t>
            </a:r>
          </a:p>
          <a:p>
            <a:pPr lvl="1"/>
            <a:r>
              <a:rPr lang="en-US" dirty="0"/>
              <a:t>To something on disk</a:t>
            </a:r>
          </a:p>
          <a:p>
            <a:pPr lvl="1"/>
            <a:r>
              <a:rPr lang="en-US" dirty="0"/>
              <a:t>To a literal</a:t>
            </a:r>
          </a:p>
          <a:p>
            <a:r>
              <a:rPr lang="en-US" dirty="0"/>
              <a:t>Document types </a:t>
            </a:r>
          </a:p>
          <a:p>
            <a:pPr lvl="1"/>
            <a:r>
              <a:rPr lang="en-US" dirty="0"/>
              <a:t>Properties?</a:t>
            </a:r>
          </a:p>
          <a:p>
            <a:r>
              <a:rPr lang="en-US" dirty="0"/>
              <a:t>Compound steps (for-each for instance, or viewport)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1565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8B439-834B-4D72-A15F-DD293D49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15" y="2883471"/>
            <a:ext cx="1541999" cy="1443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41C05-8B1C-478B-95C5-65E8701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7" y="96981"/>
            <a:ext cx="7529945" cy="822470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Documents flowing through (1.0)</a:t>
            </a:r>
            <a:endParaRPr lang="en-NL" dirty="0"/>
          </a:p>
        </p:txBody>
      </p:sp>
      <p:sp>
        <p:nvSpPr>
          <p:cNvPr id="6" name="Pijl: rechts 8">
            <a:extLst>
              <a:ext uri="{FF2B5EF4-FFF2-40B4-BE49-F238E27FC236}">
                <a16:creationId xmlns:a16="http://schemas.microsoft.com/office/drawing/2014/main" id="{11AB1695-745B-431A-AD26-0B596D5A0819}"/>
              </a:ext>
            </a:extLst>
          </p:cNvPr>
          <p:cNvSpPr/>
          <p:nvPr/>
        </p:nvSpPr>
        <p:spPr>
          <a:xfrm rot="5400000">
            <a:off x="1365635" y="3450165"/>
            <a:ext cx="5246705" cy="5282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Rol: verticaal 1">
            <a:extLst>
              <a:ext uri="{FF2B5EF4-FFF2-40B4-BE49-F238E27FC236}">
                <a16:creationId xmlns:a16="http://schemas.microsoft.com/office/drawing/2014/main" id="{B50B3EB0-857D-4119-BB16-0A2E72A751BD}"/>
              </a:ext>
            </a:extLst>
          </p:cNvPr>
          <p:cNvSpPr/>
          <p:nvPr/>
        </p:nvSpPr>
        <p:spPr>
          <a:xfrm>
            <a:off x="1822837" y="2178437"/>
            <a:ext cx="3231472" cy="3462291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&lt;doc&gt;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&lt;/doc&gt;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Bijschrift: gebogen lijn 12">
            <a:extLst>
              <a:ext uri="{FF2B5EF4-FFF2-40B4-BE49-F238E27FC236}">
                <a16:creationId xmlns:a16="http://schemas.microsoft.com/office/drawing/2014/main" id="{DE63644B-D234-4E00-8A1A-FD9A87A2D3AD}"/>
              </a:ext>
            </a:extLst>
          </p:cNvPr>
          <p:cNvSpPr/>
          <p:nvPr/>
        </p:nvSpPr>
        <p:spPr>
          <a:xfrm>
            <a:off x="5993255" y="4409812"/>
            <a:ext cx="2967317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4209"/>
              <a:gd name="adj6" fmla="val -61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Only XML documents</a:t>
            </a:r>
          </a:p>
        </p:txBody>
      </p:sp>
    </p:spTree>
    <p:extLst>
      <p:ext uri="{BB962C8B-B14F-4D97-AF65-F5344CB8AC3E}">
        <p14:creationId xmlns:p14="http://schemas.microsoft.com/office/powerpoint/2010/main" val="19234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fbeeldingsresultaat voor new">
            <a:extLst>
              <a:ext uri="{FF2B5EF4-FFF2-40B4-BE49-F238E27FC236}">
                <a16:creationId xmlns:a16="http://schemas.microsoft.com/office/drawing/2014/main" id="{40BB8958-1F1A-44BB-A2A3-9FDA47230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58" y="429538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beeldingsresultaat voor new">
            <a:extLst>
              <a:ext uri="{FF2B5EF4-FFF2-40B4-BE49-F238E27FC236}">
                <a16:creationId xmlns:a16="http://schemas.microsoft.com/office/drawing/2014/main" id="{3B9C2859-3FFB-4EA7-92DE-D4000BE1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94" y="490216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41C05-8B1C-478B-95C5-65E8701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0" y="22306"/>
            <a:ext cx="7552821" cy="822470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Documents flowing through (3.0)</a:t>
            </a:r>
            <a:endParaRPr lang="en-NL" dirty="0"/>
          </a:p>
        </p:txBody>
      </p:sp>
      <p:sp>
        <p:nvSpPr>
          <p:cNvPr id="4" name="Pijl: rechts 8">
            <a:extLst>
              <a:ext uri="{FF2B5EF4-FFF2-40B4-BE49-F238E27FC236}">
                <a16:creationId xmlns:a16="http://schemas.microsoft.com/office/drawing/2014/main" id="{EE810D9D-8233-4418-BB8B-A38383B854A2}"/>
              </a:ext>
            </a:extLst>
          </p:cNvPr>
          <p:cNvSpPr/>
          <p:nvPr/>
        </p:nvSpPr>
        <p:spPr>
          <a:xfrm rot="5400000">
            <a:off x="2889634" y="3907365"/>
            <a:ext cx="5246705" cy="5282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340F8845-23B8-4945-A317-8C1254A19EF0}"/>
              </a:ext>
            </a:extLst>
          </p:cNvPr>
          <p:cNvSpPr/>
          <p:nvPr/>
        </p:nvSpPr>
        <p:spPr>
          <a:xfrm>
            <a:off x="3274291" y="2160682"/>
            <a:ext cx="8820728" cy="40393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Document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Rol: verticaal 1">
            <a:extLst>
              <a:ext uri="{FF2B5EF4-FFF2-40B4-BE49-F238E27FC236}">
                <a16:creationId xmlns:a16="http://schemas.microsoft.com/office/drawing/2014/main" id="{9F1345BC-ABE9-48C9-B908-51E1829F7947}"/>
              </a:ext>
            </a:extLst>
          </p:cNvPr>
          <p:cNvSpPr/>
          <p:nvPr/>
        </p:nvSpPr>
        <p:spPr>
          <a:xfrm>
            <a:off x="3346836" y="2635637"/>
            <a:ext cx="3231472" cy="3462291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Representation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Tabel 2">
            <a:extLst>
              <a:ext uri="{FF2B5EF4-FFF2-40B4-BE49-F238E27FC236}">
                <a16:creationId xmlns:a16="http://schemas.microsoft.com/office/drawing/2014/main" id="{9D641438-4E63-4E21-81DE-81E85D084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11385"/>
              </p:ext>
            </p:extLst>
          </p:nvPr>
        </p:nvGraphicFramePr>
        <p:xfrm>
          <a:off x="6844639" y="3625103"/>
          <a:ext cx="499812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3199">
                  <a:extLst>
                    <a:ext uri="{9D8B030D-6E8A-4147-A177-3AD203B41FA5}">
                      <a16:colId xmlns:a16="http://schemas.microsoft.com/office/drawing/2014/main" val="1581479234"/>
                    </a:ext>
                  </a:extLst>
                </a:gridCol>
                <a:gridCol w="3174929">
                  <a:extLst>
                    <a:ext uri="{9D8B030D-6E8A-4147-A177-3AD203B41FA5}">
                      <a16:colId xmlns:a16="http://schemas.microsoft.com/office/drawing/2014/main" val="327212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  <a:endParaRPr lang="nl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18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content-type</a:t>
                      </a:r>
                      <a:endParaRPr lang="nl-N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application/xml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base-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uri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600" u="none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file:///C:/data/doc.xml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9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310144"/>
                  </a:ext>
                </a:extLst>
              </a:tr>
            </a:tbl>
          </a:graphicData>
        </a:graphic>
      </p:graphicFrame>
      <p:cxnSp>
        <p:nvCxnSpPr>
          <p:cNvPr id="9" name="Rechte verbindingslijn 4">
            <a:extLst>
              <a:ext uri="{FF2B5EF4-FFF2-40B4-BE49-F238E27FC236}">
                <a16:creationId xmlns:a16="http://schemas.microsoft.com/office/drawing/2014/main" id="{00489512-7184-418B-B58F-ED705520EE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74374" y="4366783"/>
            <a:ext cx="670265" cy="0"/>
          </a:xfrm>
          <a:prstGeom prst="line">
            <a:avLst/>
          </a:prstGeom>
          <a:ln w="2476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6">
            <a:extLst>
              <a:ext uri="{FF2B5EF4-FFF2-40B4-BE49-F238E27FC236}">
                <a16:creationId xmlns:a16="http://schemas.microsoft.com/office/drawing/2014/main" id="{AB702993-DDD4-4FED-A4AE-0C410333335C}"/>
              </a:ext>
            </a:extLst>
          </p:cNvPr>
          <p:cNvSpPr txBox="1"/>
          <p:nvPr/>
        </p:nvSpPr>
        <p:spPr>
          <a:xfrm>
            <a:off x="6782494" y="3255771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Properties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12" name="Tekstvak 4">
            <a:extLst>
              <a:ext uri="{FF2B5EF4-FFF2-40B4-BE49-F238E27FC236}">
                <a16:creationId xmlns:a16="http://schemas.microsoft.com/office/drawing/2014/main" id="{4B040496-334A-4824-8C9D-D2E6284205AD}"/>
              </a:ext>
            </a:extLst>
          </p:cNvPr>
          <p:cNvSpPr txBox="1"/>
          <p:nvPr/>
        </p:nvSpPr>
        <p:spPr>
          <a:xfrm>
            <a:off x="8108314" y="918347"/>
            <a:ext cx="425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documents carry an adaptable properties map</a:t>
            </a:r>
          </a:p>
        </p:txBody>
      </p:sp>
      <p:cxnSp>
        <p:nvCxnSpPr>
          <p:cNvPr id="13" name="Rechte verbindingslijn met pijl 7">
            <a:extLst>
              <a:ext uri="{FF2B5EF4-FFF2-40B4-BE49-F238E27FC236}">
                <a16:creationId xmlns:a16="http://schemas.microsoft.com/office/drawing/2014/main" id="{78073CEF-67FB-46FA-9356-16581F7A4562}"/>
              </a:ext>
            </a:extLst>
          </p:cNvPr>
          <p:cNvCxnSpPr>
            <a:cxnSpLocks/>
          </p:cNvCxnSpPr>
          <p:nvPr/>
        </p:nvCxnSpPr>
        <p:spPr>
          <a:xfrm flipH="1">
            <a:off x="7994072" y="1749344"/>
            <a:ext cx="877455" cy="16865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5C445C-3116-4CDD-85BA-0B3B200C00C6}"/>
              </a:ext>
            </a:extLst>
          </p:cNvPr>
          <p:cNvSpPr txBox="1"/>
          <p:nvPr/>
        </p:nvSpPr>
        <p:spPr>
          <a:xfrm>
            <a:off x="238642" y="1644183"/>
            <a:ext cx="3231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Native document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41184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2F0EBACE-7E05-4D8B-BE38-103C177C6E7D}"/>
              </a:ext>
            </a:extLst>
          </p:cNvPr>
          <p:cNvSpPr/>
          <p:nvPr/>
        </p:nvSpPr>
        <p:spPr>
          <a:xfrm>
            <a:off x="9601201" y="2349045"/>
            <a:ext cx="1484008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448831-6ADD-4AB6-8BD5-B943A105415B}"/>
              </a:ext>
            </a:extLst>
          </p:cNvPr>
          <p:cNvSpPr/>
          <p:nvPr/>
        </p:nvSpPr>
        <p:spPr>
          <a:xfrm>
            <a:off x="3906492" y="2325340"/>
            <a:ext cx="1484008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3831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Steps, ports, options (1.0 &amp; 3.0)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1666816" y="3063975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p:xslt</a:t>
            </a:r>
          </a:p>
        </p:txBody>
      </p:sp>
      <p:sp>
        <p:nvSpPr>
          <p:cNvPr id="9" name="Pijl: links 8">
            <a:extLst>
              <a:ext uri="{FF2B5EF4-FFF2-40B4-BE49-F238E27FC236}">
                <a16:creationId xmlns:a16="http://schemas.microsoft.com/office/drawing/2014/main" id="{498E1D22-727A-4B30-A05F-F3A43BE8AC63}"/>
              </a:ext>
            </a:extLst>
          </p:cNvPr>
          <p:cNvSpPr/>
          <p:nvPr/>
        </p:nvSpPr>
        <p:spPr>
          <a:xfrm>
            <a:off x="3521482" y="3265311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1431507" y="2244934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C37D449D-6C48-4882-B468-9F606EEB697A}"/>
              </a:ext>
            </a:extLst>
          </p:cNvPr>
          <p:cNvSpPr/>
          <p:nvPr/>
        </p:nvSpPr>
        <p:spPr>
          <a:xfrm rot="5400000">
            <a:off x="2422107" y="2249721"/>
            <a:ext cx="1407387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1431506" y="4492729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A0866B7-756A-49DA-93F8-871D70408AA4}"/>
              </a:ext>
            </a:extLst>
          </p:cNvPr>
          <p:cNvSpPr/>
          <p:nvPr/>
        </p:nvSpPr>
        <p:spPr>
          <a:xfrm rot="5400000">
            <a:off x="2422108" y="4442390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B751D12-D1AD-43B2-9795-36E40C77F828}"/>
              </a:ext>
            </a:extLst>
          </p:cNvPr>
          <p:cNvSpPr txBox="1"/>
          <p:nvPr/>
        </p:nvSpPr>
        <p:spPr>
          <a:xfrm>
            <a:off x="4142267" y="3160413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parameters</a:t>
            </a:r>
          </a:p>
        </p:txBody>
      </p:sp>
      <p:sp>
        <p:nvSpPr>
          <p:cNvPr id="18" name="Rechthoek: ezelsoor 17">
            <a:extLst>
              <a:ext uri="{FF2B5EF4-FFF2-40B4-BE49-F238E27FC236}">
                <a16:creationId xmlns:a16="http://schemas.microsoft.com/office/drawing/2014/main" id="{9963F979-68F8-40A4-AE32-5A991CE3EEBB}"/>
              </a:ext>
            </a:extLst>
          </p:cNvPr>
          <p:cNvSpPr/>
          <p:nvPr/>
        </p:nvSpPr>
        <p:spPr>
          <a:xfrm>
            <a:off x="589881" y="1376148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56F75DB6-9F84-4775-A3C9-A2E1096D07E5}"/>
              </a:ext>
            </a:extLst>
          </p:cNvPr>
          <p:cNvSpPr/>
          <p:nvPr/>
        </p:nvSpPr>
        <p:spPr>
          <a:xfrm>
            <a:off x="1298400" y="1281444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hoek: ezelsoor 31">
            <a:extLst>
              <a:ext uri="{FF2B5EF4-FFF2-40B4-BE49-F238E27FC236}">
                <a16:creationId xmlns:a16="http://schemas.microsoft.com/office/drawing/2014/main" id="{AC000AF4-BD7F-4A0F-BC62-971E46C5457A}"/>
              </a:ext>
            </a:extLst>
          </p:cNvPr>
          <p:cNvSpPr/>
          <p:nvPr/>
        </p:nvSpPr>
        <p:spPr>
          <a:xfrm>
            <a:off x="3667877" y="1376148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33" name="Boog 32">
            <a:extLst>
              <a:ext uri="{FF2B5EF4-FFF2-40B4-BE49-F238E27FC236}">
                <a16:creationId xmlns:a16="http://schemas.microsoft.com/office/drawing/2014/main" id="{159F2BF3-B63D-4E2C-8469-E4334236C63C}"/>
              </a:ext>
            </a:extLst>
          </p:cNvPr>
          <p:cNvSpPr/>
          <p:nvPr/>
        </p:nvSpPr>
        <p:spPr>
          <a:xfrm flipH="1">
            <a:off x="3102029" y="1247540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: ezelsoor 34">
            <a:extLst>
              <a:ext uri="{FF2B5EF4-FFF2-40B4-BE49-F238E27FC236}">
                <a16:creationId xmlns:a16="http://schemas.microsoft.com/office/drawing/2014/main" id="{DA9A4229-2F2A-4C28-B49A-B778F3C41566}"/>
              </a:ext>
            </a:extLst>
          </p:cNvPr>
          <p:cNvSpPr/>
          <p:nvPr/>
        </p:nvSpPr>
        <p:spPr>
          <a:xfrm>
            <a:off x="533313" y="5404044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 document</a:t>
            </a:r>
          </a:p>
        </p:txBody>
      </p:sp>
      <p:sp>
        <p:nvSpPr>
          <p:cNvPr id="36" name="Rechthoek: ezelsoor 35">
            <a:extLst>
              <a:ext uri="{FF2B5EF4-FFF2-40B4-BE49-F238E27FC236}">
                <a16:creationId xmlns:a16="http://schemas.microsoft.com/office/drawing/2014/main" id="{0841009B-2CA6-4BEF-8599-93ABC6EF2041}"/>
              </a:ext>
            </a:extLst>
          </p:cNvPr>
          <p:cNvSpPr/>
          <p:nvPr/>
        </p:nvSpPr>
        <p:spPr>
          <a:xfrm>
            <a:off x="3687452" y="5501438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Additional documents</a:t>
            </a:r>
          </a:p>
        </p:txBody>
      </p:sp>
      <p:sp>
        <p:nvSpPr>
          <p:cNvPr id="30" name="Boog 29">
            <a:extLst>
              <a:ext uri="{FF2B5EF4-FFF2-40B4-BE49-F238E27FC236}">
                <a16:creationId xmlns:a16="http://schemas.microsoft.com/office/drawing/2014/main" id="{5E9EDF58-2492-41BE-9E5A-E2DFC9C3B8B2}"/>
              </a:ext>
            </a:extLst>
          </p:cNvPr>
          <p:cNvSpPr/>
          <p:nvPr/>
        </p:nvSpPr>
        <p:spPr>
          <a:xfrm flipH="1" flipV="1">
            <a:off x="3102028" y="5003258"/>
            <a:ext cx="993193" cy="97894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oog 37">
            <a:extLst>
              <a:ext uri="{FF2B5EF4-FFF2-40B4-BE49-F238E27FC236}">
                <a16:creationId xmlns:a16="http://schemas.microsoft.com/office/drawing/2014/main" id="{EE3B4183-E368-4B85-B8C7-FB5BF5C27AA4}"/>
              </a:ext>
            </a:extLst>
          </p:cNvPr>
          <p:cNvSpPr/>
          <p:nvPr/>
        </p:nvSpPr>
        <p:spPr>
          <a:xfrm flipV="1">
            <a:off x="1402557" y="5104565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7491369" y="3055233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p:insert</a:t>
            </a:r>
          </a:p>
        </p:txBody>
      </p:sp>
      <p:sp>
        <p:nvSpPr>
          <p:cNvPr id="40" name="Pijl: links 39">
            <a:extLst>
              <a:ext uri="{FF2B5EF4-FFF2-40B4-BE49-F238E27FC236}">
                <a16:creationId xmlns:a16="http://schemas.microsoft.com/office/drawing/2014/main" id="{9DF171E0-188C-449C-9AB3-7E6B529B4AD2}"/>
              </a:ext>
            </a:extLst>
          </p:cNvPr>
          <p:cNvSpPr/>
          <p:nvPr/>
        </p:nvSpPr>
        <p:spPr>
          <a:xfrm>
            <a:off x="9346035" y="3256569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7256060" y="2236192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97080643-B7A5-405E-B720-1EB273C80072}"/>
              </a:ext>
            </a:extLst>
          </p:cNvPr>
          <p:cNvSpPr/>
          <p:nvPr/>
        </p:nvSpPr>
        <p:spPr>
          <a:xfrm rot="5400000">
            <a:off x="8246660" y="2240979"/>
            <a:ext cx="1407387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insertion</a:t>
            </a: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7256059" y="4483987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C99A299-0FAA-4650-B11B-96F90436B899}"/>
              </a:ext>
            </a:extLst>
          </p:cNvPr>
          <p:cNvSpPr txBox="1"/>
          <p:nvPr/>
        </p:nvSpPr>
        <p:spPr>
          <a:xfrm>
            <a:off x="9956374" y="3160413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</a:t>
            </a:r>
          </a:p>
        </p:txBody>
      </p:sp>
      <p:sp>
        <p:nvSpPr>
          <p:cNvPr id="46" name="Rechthoek: ezelsoor 45">
            <a:extLst>
              <a:ext uri="{FF2B5EF4-FFF2-40B4-BE49-F238E27FC236}">
                <a16:creationId xmlns:a16="http://schemas.microsoft.com/office/drawing/2014/main" id="{EBF29E64-D29D-4B09-8550-24BD4ACBBE36}"/>
              </a:ext>
            </a:extLst>
          </p:cNvPr>
          <p:cNvSpPr/>
          <p:nvPr/>
        </p:nvSpPr>
        <p:spPr>
          <a:xfrm>
            <a:off x="6414434" y="1367406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47" name="Boog 46">
            <a:extLst>
              <a:ext uri="{FF2B5EF4-FFF2-40B4-BE49-F238E27FC236}">
                <a16:creationId xmlns:a16="http://schemas.microsoft.com/office/drawing/2014/main" id="{159E1A10-BD20-4511-B435-7811C3EEFE5A}"/>
              </a:ext>
            </a:extLst>
          </p:cNvPr>
          <p:cNvSpPr/>
          <p:nvPr/>
        </p:nvSpPr>
        <p:spPr>
          <a:xfrm>
            <a:off x="7122953" y="1272702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: ezelsoor 47">
            <a:extLst>
              <a:ext uri="{FF2B5EF4-FFF2-40B4-BE49-F238E27FC236}">
                <a16:creationId xmlns:a16="http://schemas.microsoft.com/office/drawing/2014/main" id="{C1FBA8A5-0A0B-4EF7-A4AB-EBB5A671A8BC}"/>
              </a:ext>
            </a:extLst>
          </p:cNvPr>
          <p:cNvSpPr/>
          <p:nvPr/>
        </p:nvSpPr>
        <p:spPr>
          <a:xfrm>
            <a:off x="9492430" y="1367406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 to insert</a:t>
            </a:r>
          </a:p>
        </p:txBody>
      </p:sp>
      <p:sp>
        <p:nvSpPr>
          <p:cNvPr id="49" name="Boog 48">
            <a:extLst>
              <a:ext uri="{FF2B5EF4-FFF2-40B4-BE49-F238E27FC236}">
                <a16:creationId xmlns:a16="http://schemas.microsoft.com/office/drawing/2014/main" id="{F5B64633-DC70-4AA4-B7A7-7383BDEE7F8F}"/>
              </a:ext>
            </a:extLst>
          </p:cNvPr>
          <p:cNvSpPr/>
          <p:nvPr/>
        </p:nvSpPr>
        <p:spPr>
          <a:xfrm flipH="1">
            <a:off x="8926582" y="1238798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hoek: ezelsoor 49">
            <a:extLst>
              <a:ext uri="{FF2B5EF4-FFF2-40B4-BE49-F238E27FC236}">
                <a16:creationId xmlns:a16="http://schemas.microsoft.com/office/drawing/2014/main" id="{A724BDD8-DFBE-4C66-9EE6-2CE5F0C83F0B}"/>
              </a:ext>
            </a:extLst>
          </p:cNvPr>
          <p:cNvSpPr/>
          <p:nvPr/>
        </p:nvSpPr>
        <p:spPr>
          <a:xfrm>
            <a:off x="6357866" y="5395302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document</a:t>
            </a:r>
          </a:p>
        </p:txBody>
      </p:sp>
      <p:sp>
        <p:nvSpPr>
          <p:cNvPr id="53" name="Boog 52">
            <a:extLst>
              <a:ext uri="{FF2B5EF4-FFF2-40B4-BE49-F238E27FC236}">
                <a16:creationId xmlns:a16="http://schemas.microsoft.com/office/drawing/2014/main" id="{80CFCE8D-BEC7-4828-BB56-0FFF5E68470E}"/>
              </a:ext>
            </a:extLst>
          </p:cNvPr>
          <p:cNvSpPr/>
          <p:nvPr/>
        </p:nvSpPr>
        <p:spPr>
          <a:xfrm flipV="1">
            <a:off x="7227110" y="5095823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: links 53">
            <a:extLst>
              <a:ext uri="{FF2B5EF4-FFF2-40B4-BE49-F238E27FC236}">
                <a16:creationId xmlns:a16="http://schemas.microsoft.com/office/drawing/2014/main" id="{019E684F-99E2-4FCB-8047-E2E2A2DEA319}"/>
              </a:ext>
            </a:extLst>
          </p:cNvPr>
          <p:cNvSpPr/>
          <p:nvPr/>
        </p:nvSpPr>
        <p:spPr>
          <a:xfrm>
            <a:off x="9344102" y="3814928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1970CD1-8F3D-410A-B532-B47C13D79713}"/>
              </a:ext>
            </a:extLst>
          </p:cNvPr>
          <p:cNvSpPr txBox="1"/>
          <p:nvPr/>
        </p:nvSpPr>
        <p:spPr>
          <a:xfrm>
            <a:off x="9953415" y="3681185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637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9" grpId="0" animBg="1"/>
      <p:bldP spid="3" grpId="0" animBg="1"/>
      <p:bldP spid="24" grpId="0" animBg="1"/>
      <p:bldP spid="26" grpId="0" animBg="1"/>
      <p:bldP spid="29" grpId="0" animBg="1"/>
      <p:bldP spid="16" grpId="0"/>
      <p:bldP spid="18" grpId="0" animBg="1"/>
      <p:bldP spid="21" grpId="0" animBg="1"/>
      <p:bldP spid="32" grpId="0" animBg="1"/>
      <p:bldP spid="33" grpId="0" animBg="1"/>
      <p:bldP spid="35" grpId="0" animBg="1"/>
      <p:bldP spid="36" grpId="0" animBg="1"/>
      <p:bldP spid="30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Afbeeldingsresultaat voor question mark">
            <a:extLst>
              <a:ext uri="{FF2B5EF4-FFF2-40B4-BE49-F238E27FC236}">
                <a16:creationId xmlns:a16="http://schemas.microsoft.com/office/drawing/2014/main" id="{D3C980FB-77B6-465E-8BAC-B4EEA774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235" y="277735"/>
            <a:ext cx="806431" cy="8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8C2A0001-7B93-483E-9CEC-59085070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79" y="6086764"/>
            <a:ext cx="1061464" cy="85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6276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505E47-ECD3-4586-984D-E54A6C720C17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1F3420FE-98A4-44D7-8566-ED3B2A1C01FC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3" name="Pijl: rechts 2">
              <a:extLst>
                <a:ext uri="{FF2B5EF4-FFF2-40B4-BE49-F238E27FC236}">
                  <a16:creationId xmlns:a16="http://schemas.microsoft.com/office/drawing/2014/main" id="{1D3C9148-062A-4017-898F-093C3141194F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C37D449D-6C48-4882-B468-9F606EEB697A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26" name="Pijl: rechts 25">
              <a:extLst>
                <a:ext uri="{FF2B5EF4-FFF2-40B4-BE49-F238E27FC236}">
                  <a16:creationId xmlns:a16="http://schemas.microsoft.com/office/drawing/2014/main" id="{D3A01ED6-EC7B-4F8E-8384-946306D7BA7A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CA0866B7-756A-49DA-93F8-871D70408AA4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867973" y="1492172"/>
            <a:ext cx="5228027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49" y="3654234"/>
            <a:ext cx="874162" cy="7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9896008-DFAF-43B1-89A9-EEDD7C2F35A4}"/>
              </a:ext>
            </a:extLst>
          </p:cNvPr>
          <p:cNvSpPr txBox="1"/>
          <p:nvPr/>
        </p:nvSpPr>
        <p:spPr>
          <a:xfrm>
            <a:off x="1926574" y="3773414"/>
            <a:ext cx="425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p:input</a:t>
            </a:r>
            <a:r>
              <a:rPr lang="en-US" sz="2400" b="1" dirty="0"/>
              <a:t>&gt;  </a:t>
            </a:r>
            <a:r>
              <a:rPr lang="en-US" sz="2400" b="1" dirty="0">
                <a:sym typeface="Wingdings" panose="05000000000000000000" pitchFamily="2" charset="2"/>
              </a:rPr>
              <a:t> &lt;</a:t>
            </a:r>
            <a:r>
              <a:rPr lang="en-US" sz="2400" b="1" dirty="0" err="1">
                <a:sym typeface="Wingdings" panose="05000000000000000000" pitchFamily="2" charset="2"/>
              </a:rPr>
              <a:t>p:with-input</a:t>
            </a:r>
            <a:r>
              <a:rPr lang="en-US" sz="2400" b="1" dirty="0">
                <a:sym typeface="Wingdings" panose="05000000000000000000" pitchFamily="2" charset="2"/>
              </a:rPr>
              <a:t>&gt;</a:t>
            </a:r>
            <a:endParaRPr lang="en-US" sz="2400" b="1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H="1" flipV="1">
            <a:off x="1739153" y="2088778"/>
            <a:ext cx="1705985" cy="17477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5F4925-4A7F-4F4F-8644-C0C12A3FEC3C}"/>
              </a:ext>
            </a:extLst>
          </p:cNvPr>
          <p:cNvSpPr txBox="1"/>
          <p:nvPr/>
        </p:nvSpPr>
        <p:spPr>
          <a:xfrm>
            <a:off x="3341653" y="4641273"/>
            <a:ext cx="4992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Input ports </a:t>
            </a:r>
            <a:r>
              <a:rPr lang="en-US" sz="2400" i="1" dirty="0"/>
              <a:t>must</a:t>
            </a:r>
            <a:r>
              <a:rPr lang="en-US" sz="2400" dirty="0"/>
              <a:t> be connected (or have a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ports can be left dangling (</a:t>
            </a:r>
            <a:r>
              <a:rPr lang="en-US" sz="2400" i="1" dirty="0"/>
              <a:t>also primary output ports</a:t>
            </a:r>
            <a:r>
              <a:rPr lang="en-US" sz="2400" dirty="0"/>
              <a:t>)</a:t>
            </a:r>
            <a:endParaRPr lang="en-NL" sz="2400" dirty="0"/>
          </a:p>
        </p:txBody>
      </p:sp>
      <p:sp>
        <p:nvSpPr>
          <p:cNvPr id="17" name="Boog 48">
            <a:extLst>
              <a:ext uri="{FF2B5EF4-FFF2-40B4-BE49-F238E27FC236}">
                <a16:creationId xmlns:a16="http://schemas.microsoft.com/office/drawing/2014/main" id="{80EA7850-EDD0-4244-8292-E03BFFE34020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A0B1C28-D96B-442A-B59E-255B9C4D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908" y="3769075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71490"/>
            <a:ext cx="7357454" cy="932847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with an external document (1.0 &amp; 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11379" y="1967302"/>
            <a:ext cx="665341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="/some/stylesheet.xsl"/&gt;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3" name="Bijschrift: gebogen lijn 12">
            <a:extLst>
              <a:ext uri="{FF2B5EF4-FFF2-40B4-BE49-F238E27FC236}">
                <a16:creationId xmlns:a16="http://schemas.microsoft.com/office/drawing/2014/main" id="{F6042706-6B67-4D1A-87F2-7E3E02DB20A7}"/>
              </a:ext>
            </a:extLst>
          </p:cNvPr>
          <p:cNvSpPr/>
          <p:nvPr/>
        </p:nvSpPr>
        <p:spPr>
          <a:xfrm>
            <a:off x="2904471" y="4373471"/>
            <a:ext cx="3914783" cy="1298909"/>
          </a:xfrm>
          <a:prstGeom prst="borderCallout2">
            <a:avLst>
              <a:gd name="adj1" fmla="val 36250"/>
              <a:gd name="adj2" fmla="val -1999"/>
              <a:gd name="adj3" fmla="val 18750"/>
              <a:gd name="adj4" fmla="val -16667"/>
              <a:gd name="adj5" fmla="val -121910"/>
              <a:gd name="adj6" fmla="val -76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p:document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and @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href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had to be a literal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F577A4-5BBC-41D3-B474-D5DAD95E691E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BF9F36E9-CD36-4313-A659-D58017B4B426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89FA3D75-6925-4DE9-91BA-1FC52ABB685F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DD682F64-A3E2-48AA-B67D-A8811A895A2B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D44431A5-A19F-4BBE-9876-4CB65F6828C5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5DA0A1AE-5E8A-4158-8300-FE89A79053D3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AE2562E4-93AF-4EC9-BBE4-CEA3A3CD206F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DCDA4451-AD02-41AB-9BCC-35D11EDAAA78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C2BD-2505-482E-B215-646E2C9AEA23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33546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7014350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331957" y="2122560"/>
            <a:ext cx="661755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select="'/some'"/&gt;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="{$path}/stylesheet.xsl"/&gt;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V="1">
            <a:off x="3666930" y="3648635"/>
            <a:ext cx="521528" cy="1434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70EDE68A-F76A-4DFB-BDE0-8AF8DA6B7351}"/>
              </a:ext>
            </a:extLst>
          </p:cNvPr>
          <p:cNvSpPr txBox="1"/>
          <p:nvPr/>
        </p:nvSpPr>
        <p:spPr>
          <a:xfrm>
            <a:off x="2215037" y="4992867"/>
            <a:ext cx="425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Attribute-Value Templates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EBA82E-0A37-474A-985C-49E634872A4F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F6E02250-6741-4D84-9A3E-6AC3CBC7FADB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60BFF338-E388-428A-A5E7-738970909EC1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58845C3A-9501-48F1-A553-C6CEBEC497AF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8E57D75B-4EA3-4A14-835F-36C919F188A3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E34663A1-FB72-4504-845A-F848DBA08806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CC728DC1-64EE-4A5B-A453-A28B17853335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50834979-F4BC-4200-B28A-1894148646B1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8166C-F401-4A6D-B11B-D98CDB2E7093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87299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6765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326361" y="2070893"/>
            <a:ext cx="527285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="{$path}/stylesheet.xsl"/&gt;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H="1" flipV="1">
            <a:off x="2496396" y="2971893"/>
            <a:ext cx="1170534" cy="2164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70EDE68A-F76A-4DFB-BDE0-8AF8DA6B7351}"/>
              </a:ext>
            </a:extLst>
          </p:cNvPr>
          <p:cNvSpPr txBox="1"/>
          <p:nvPr/>
        </p:nvSpPr>
        <p:spPr>
          <a:xfrm>
            <a:off x="2215037" y="5046620"/>
            <a:ext cx="580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p:document</a:t>
            </a:r>
            <a:r>
              <a:rPr lang="en-US" sz="2400" b="1" dirty="0"/>
              <a:t>&gt; can be shortened to a @</a:t>
            </a:r>
            <a:r>
              <a:rPr lang="en-US" sz="2400" b="1" dirty="0" err="1"/>
              <a:t>href</a:t>
            </a:r>
            <a:r>
              <a:rPr lang="en-US" sz="2400" b="1" dirty="0"/>
              <a:t> (just one example of lots of syntactic sugar shortcuts)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6BB67-E5D5-4809-A876-DE74F63B673C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3663D790-C02D-4BE0-B56D-AB9329DEE3BB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5E0BB68F-98D1-4FCF-89A7-971DBE37C744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CACD9790-5D06-4035-BCD6-AD0E37BD0305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512D7C9D-373B-4BDF-93E7-365BCD222AB6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05B42996-1849-426E-B22D-029D6C545A04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BE5A56D9-90A6-4EE2-B2B5-2421A32F27B5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2F8BB917-2B7C-42B6-B1BB-F6EEDA5556DB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973FC-BF0A-495C-8D7E-7B84C132DF62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E89DB79-159A-4CCA-AE09-0705212C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79" y="4421931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inline document (1.0 &amp; 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40525" y="1578879"/>
            <a:ext cx="5011375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843383" y="5200541"/>
            <a:ext cx="2967317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459"/>
              <a:gd name="adj6" fmla="val -484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p:inline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7D1D6-2991-4967-AF92-76517E9FB17A}"/>
              </a:ext>
            </a:extLst>
          </p:cNvPr>
          <p:cNvGrpSpPr/>
          <p:nvPr/>
        </p:nvGrpSpPr>
        <p:grpSpPr>
          <a:xfrm>
            <a:off x="7390587" y="2260771"/>
            <a:ext cx="1913389" cy="3604846"/>
            <a:chOff x="10114676" y="171491"/>
            <a:chExt cx="1913389" cy="3604846"/>
          </a:xfrm>
        </p:grpSpPr>
        <p:sp>
          <p:nvSpPr>
            <p:cNvPr id="12" name="Rechthoek: afgeronde hoeken 3">
              <a:extLst>
                <a:ext uri="{FF2B5EF4-FFF2-40B4-BE49-F238E27FC236}">
                  <a16:creationId xmlns:a16="http://schemas.microsoft.com/office/drawing/2014/main" id="{2124123A-66CD-4754-ACD1-2691243F2588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3" name="Pijl: rechts 2">
              <a:extLst>
                <a:ext uri="{FF2B5EF4-FFF2-40B4-BE49-F238E27FC236}">
                  <a16:creationId xmlns:a16="http://schemas.microsoft.com/office/drawing/2014/main" id="{A939992C-33DB-4DE7-94CD-3390DB0CF977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4" name="Pijl: rechts 23">
              <a:extLst>
                <a:ext uri="{FF2B5EF4-FFF2-40B4-BE49-F238E27FC236}">
                  <a16:creationId xmlns:a16="http://schemas.microsoft.com/office/drawing/2014/main" id="{E82C6D40-3BDF-4905-BD11-E70F8E8C8D3A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5" name="Pijl: rechts 25">
              <a:extLst>
                <a:ext uri="{FF2B5EF4-FFF2-40B4-BE49-F238E27FC236}">
                  <a16:creationId xmlns:a16="http://schemas.microsoft.com/office/drawing/2014/main" id="{B02E2F82-A7DE-4C1A-9853-024E4336C7D2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6" name="Pijl: rechts 28">
              <a:extLst>
                <a:ext uri="{FF2B5EF4-FFF2-40B4-BE49-F238E27FC236}">
                  <a16:creationId xmlns:a16="http://schemas.microsoft.com/office/drawing/2014/main" id="{7DB7DD75-4A6C-434D-90AB-23D17E767F85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372EF8BD-76C8-4B71-BB18-F7B00D305662}"/>
              </a:ext>
            </a:extLst>
          </p:cNvPr>
          <p:cNvSpPr/>
          <p:nvPr/>
        </p:nvSpPr>
        <p:spPr>
          <a:xfrm>
            <a:off x="3221318" y="1475487"/>
            <a:ext cx="5623858" cy="1291619"/>
          </a:xfrm>
          <a:prstGeom prst="arc">
            <a:avLst>
              <a:gd name="adj1" fmla="val 10385066"/>
              <a:gd name="adj2" fmla="val 0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41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9EEED-95C7-4E0A-A6C4-17559182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2" y="137787"/>
            <a:ext cx="10515600" cy="1033397"/>
          </a:xfrm>
        </p:spPr>
        <p:txBody>
          <a:bodyPr/>
          <a:lstStyle/>
          <a:p>
            <a:r>
              <a:rPr lang="en-US" b="1" dirty="0"/>
              <a:t>History and status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8F1236-684E-498D-BA85-B79575DE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18" y="1253330"/>
            <a:ext cx="10515600" cy="5092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V1 (2010) turned out to be </a:t>
            </a:r>
          </a:p>
          <a:p>
            <a:pPr lvl="1"/>
            <a:r>
              <a:rPr lang="en-US" dirty="0"/>
              <a:t>hard to use and understand</a:t>
            </a:r>
          </a:p>
          <a:p>
            <a:pPr lvl="1"/>
            <a:r>
              <a:rPr lang="en-US" dirty="0"/>
              <a:t>verbose</a:t>
            </a:r>
          </a:p>
          <a:p>
            <a:pPr lvl="1"/>
            <a:r>
              <a:rPr lang="en-US" dirty="0"/>
              <a:t>Became outdated with respect to underlying standards</a:t>
            </a:r>
          </a:p>
          <a:p>
            <a:r>
              <a:rPr lang="en-US" dirty="0"/>
              <a:t>V2 Initiative (non-XML) – not enough support	</a:t>
            </a:r>
          </a:p>
          <a:p>
            <a:pPr lvl="1"/>
            <a:r>
              <a:rPr lang="en-US" dirty="0"/>
              <a:t>And, besides, all the important XML standards used 3.x …</a:t>
            </a:r>
          </a:p>
          <a:p>
            <a:r>
              <a:rPr lang="en-US" dirty="0"/>
              <a:t>V3 Initiative (2016) - W3C Community Group</a:t>
            </a:r>
          </a:p>
          <a:p>
            <a:pPr lvl="1"/>
            <a:r>
              <a:rPr lang="en-US" dirty="0"/>
              <a:t>Stay close to existing syntax</a:t>
            </a:r>
          </a:p>
          <a:p>
            <a:pPr lvl="1"/>
            <a:r>
              <a:rPr lang="en-US" dirty="0"/>
              <a:t>Make language more usable, understandable and concise</a:t>
            </a:r>
          </a:p>
          <a:p>
            <a:pPr lvl="1"/>
            <a:r>
              <a:rPr lang="en-US" dirty="0"/>
              <a:t>Update underlying standards</a:t>
            </a:r>
          </a:p>
          <a:p>
            <a:pPr lvl="1"/>
            <a:r>
              <a:rPr lang="en-US" dirty="0"/>
              <a:t>Allow other document types to flow through</a:t>
            </a:r>
          </a:p>
          <a:p>
            <a:pPr lvl="1"/>
            <a:r>
              <a:rPr lang="en-US" dirty="0"/>
              <a:t>Clean up loose ends </a:t>
            </a:r>
          </a:p>
          <a:p>
            <a:r>
              <a:rPr lang="en-US" dirty="0"/>
              <a:t>Editors</a:t>
            </a:r>
          </a:p>
          <a:p>
            <a:pPr lvl="1"/>
            <a:r>
              <a:rPr lang="en-US" dirty="0"/>
              <a:t>Norman Walsh, Achim </a:t>
            </a:r>
            <a:r>
              <a:rPr lang="en-US" dirty="0" err="1"/>
              <a:t>Berndzen</a:t>
            </a:r>
            <a:r>
              <a:rPr lang="en-US" dirty="0"/>
              <a:t>, Gerrit </a:t>
            </a:r>
            <a:r>
              <a:rPr lang="en-US" dirty="0" err="1"/>
              <a:t>Imsieke</a:t>
            </a:r>
            <a:r>
              <a:rPr lang="en-US" dirty="0"/>
              <a:t>, Erik Siegel</a:t>
            </a:r>
          </a:p>
        </p:txBody>
      </p:sp>
    </p:spTree>
    <p:extLst>
      <p:ext uri="{BB962C8B-B14F-4D97-AF65-F5344CB8AC3E}">
        <p14:creationId xmlns:p14="http://schemas.microsoft.com/office/powerpoint/2010/main" val="1116302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fbeeldingsresultaat voor new">
            <a:extLst>
              <a:ext uri="{FF2B5EF4-FFF2-40B4-BE49-F238E27FC236}">
                <a16:creationId xmlns:a16="http://schemas.microsoft.com/office/drawing/2014/main" id="{75C8A412-8DCB-4937-9BB8-55E8B193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59" y="2369311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inline document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59120" y="1805150"/>
            <a:ext cx="486824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" name="Picture 2" descr="Afbeeldingsresultaat voor new">
            <a:extLst>
              <a:ext uri="{FF2B5EF4-FFF2-40B4-BE49-F238E27FC236}">
                <a16:creationId xmlns:a16="http://schemas.microsoft.com/office/drawing/2014/main" id="{803FD86A-D672-4419-BA7C-03D0E169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87299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EE519922-D8E2-40AA-A140-2B4359521D54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3307976"/>
            <a:ext cx="161730" cy="1828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3780F563-38FA-4FD5-BD24-05BF888F0004}"/>
              </a:ext>
            </a:extLst>
          </p:cNvPr>
          <p:cNvSpPr txBox="1"/>
          <p:nvPr/>
        </p:nvSpPr>
        <p:spPr>
          <a:xfrm>
            <a:off x="2215037" y="5046620"/>
            <a:ext cx="407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p:inline</a:t>
            </a:r>
            <a:r>
              <a:rPr lang="en-US" sz="2400" b="1" dirty="0"/>
              <a:t>&gt; no longer necessary (in most cases)</a:t>
            </a:r>
          </a:p>
        </p:txBody>
      </p:sp>
      <p:sp>
        <p:nvSpPr>
          <p:cNvPr id="13" name="Tekstvak 11">
            <a:extLst>
              <a:ext uri="{FF2B5EF4-FFF2-40B4-BE49-F238E27FC236}">
                <a16:creationId xmlns:a16="http://schemas.microsoft.com/office/drawing/2014/main" id="{A7ADD068-FF4A-4F34-8A74-967DE7908C64}"/>
              </a:ext>
            </a:extLst>
          </p:cNvPr>
          <p:cNvSpPr txBox="1"/>
          <p:nvPr/>
        </p:nvSpPr>
        <p:spPr>
          <a:xfrm>
            <a:off x="8105103" y="1769147"/>
            <a:ext cx="430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Inline documents can contain Text- and Attribute-Value Templates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39C501-499B-4639-A298-D8684133C346}"/>
              </a:ext>
            </a:extLst>
          </p:cNvPr>
          <p:cNvGrpSpPr/>
          <p:nvPr/>
        </p:nvGrpSpPr>
        <p:grpSpPr>
          <a:xfrm>
            <a:off x="6009539" y="1460929"/>
            <a:ext cx="1913389" cy="3604846"/>
            <a:chOff x="10114676" y="171491"/>
            <a:chExt cx="1913389" cy="3604846"/>
          </a:xfrm>
        </p:grpSpPr>
        <p:sp>
          <p:nvSpPr>
            <p:cNvPr id="16" name="Rechthoek: afgeronde hoeken 3">
              <a:extLst>
                <a:ext uri="{FF2B5EF4-FFF2-40B4-BE49-F238E27FC236}">
                  <a16:creationId xmlns:a16="http://schemas.microsoft.com/office/drawing/2014/main" id="{1C433A93-F80B-4927-89E6-FEF48371ED65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7" name="Pijl: rechts 2">
              <a:extLst>
                <a:ext uri="{FF2B5EF4-FFF2-40B4-BE49-F238E27FC236}">
                  <a16:creationId xmlns:a16="http://schemas.microsoft.com/office/drawing/2014/main" id="{9CC7F9D8-8DD7-4C98-9372-E27DD08F5C57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8" name="Pijl: rechts 23">
              <a:extLst>
                <a:ext uri="{FF2B5EF4-FFF2-40B4-BE49-F238E27FC236}">
                  <a16:creationId xmlns:a16="http://schemas.microsoft.com/office/drawing/2014/main" id="{4FD4F3F8-C4A3-43ED-9323-0BFC2ABAE1B9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9" name="Pijl: rechts 25">
              <a:extLst>
                <a:ext uri="{FF2B5EF4-FFF2-40B4-BE49-F238E27FC236}">
                  <a16:creationId xmlns:a16="http://schemas.microsoft.com/office/drawing/2014/main" id="{106692CA-7F1C-4929-A0EB-1963AA10673C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0" name="Pijl: rechts 28">
              <a:extLst>
                <a:ext uri="{FF2B5EF4-FFF2-40B4-BE49-F238E27FC236}">
                  <a16:creationId xmlns:a16="http://schemas.microsoft.com/office/drawing/2014/main" id="{4C26142B-D6BC-4067-9B07-6E4EE4E0B7E0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0A3F1FC7-01F8-4C04-AA83-C6198851EF0E}"/>
              </a:ext>
            </a:extLst>
          </p:cNvPr>
          <p:cNvSpPr/>
          <p:nvPr/>
        </p:nvSpPr>
        <p:spPr>
          <a:xfrm>
            <a:off x="2852534" y="1015095"/>
            <a:ext cx="5623858" cy="3472204"/>
          </a:xfrm>
          <a:prstGeom prst="arc">
            <a:avLst>
              <a:gd name="adj1" fmla="val 11306187"/>
              <a:gd name="adj2" fmla="val 19514889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20">
            <a:extLst>
              <a:ext uri="{FF2B5EF4-FFF2-40B4-BE49-F238E27FC236}">
                <a16:creationId xmlns:a16="http://schemas.microsoft.com/office/drawing/2014/main" id="{C711BCE1-8439-4A42-A058-BE3C56F42225}"/>
              </a:ext>
            </a:extLst>
          </p:cNvPr>
          <p:cNvSpPr txBox="1"/>
          <p:nvPr/>
        </p:nvSpPr>
        <p:spPr>
          <a:xfrm>
            <a:off x="7771530" y="337986"/>
            <a:ext cx="4119988" cy="1354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&lt;root date="{current-date()}"&gt;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{$contents}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&lt;/root&gt;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51E7736-2D27-457E-AD12-174BC4DA8E17}"/>
              </a:ext>
            </a:extLst>
          </p:cNvPr>
          <p:cNvSpPr/>
          <p:nvPr/>
        </p:nvSpPr>
        <p:spPr>
          <a:xfrm flipH="1">
            <a:off x="6420954" y="768339"/>
            <a:ext cx="2568062" cy="1055308"/>
          </a:xfrm>
          <a:prstGeom prst="arc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61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3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F3B35-B7DB-4C2A-8CC4-C7133960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99" y="4558196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output port of another step (1.0 &amp; 3.0)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9727770" y="1436266"/>
            <a:ext cx="2300296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  <a:p>
            <a:pPr algn="ctr"/>
            <a:r>
              <a:rPr lang="en-US" sz="2000" dirty="0"/>
              <a:t>name="other-step"</a:t>
            </a:r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A0866B7-756A-49DA-93F8-871D70408AA4}"/>
              </a:ext>
            </a:extLst>
          </p:cNvPr>
          <p:cNvSpPr/>
          <p:nvPr/>
        </p:nvSpPr>
        <p:spPr>
          <a:xfrm rot="5400000">
            <a:off x="10869968" y="2814681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port-name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11047" y="2727705"/>
            <a:ext cx="504287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step="other-step"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port="port-name"/&gt;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250395" y="5338810"/>
            <a:ext cx="2967317" cy="923330"/>
          </a:xfrm>
          <a:prstGeom prst="borderCallout2">
            <a:avLst>
              <a:gd name="adj1" fmla="val 28821"/>
              <a:gd name="adj2" fmla="val 4376"/>
              <a:gd name="adj3" fmla="val 18750"/>
              <a:gd name="adj4" fmla="val -12314"/>
              <a:gd name="adj5" fmla="val -157412"/>
              <a:gd name="adj6" fmla="val -208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p:pipe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B78263-0EEE-4971-8655-98543A8030EC}"/>
              </a:ext>
            </a:extLst>
          </p:cNvPr>
          <p:cNvGrpSpPr/>
          <p:nvPr/>
        </p:nvGrpSpPr>
        <p:grpSpPr>
          <a:xfrm>
            <a:off x="6320042" y="2773735"/>
            <a:ext cx="1913389" cy="3604846"/>
            <a:chOff x="10114676" y="171491"/>
            <a:chExt cx="1913389" cy="3604846"/>
          </a:xfrm>
        </p:grpSpPr>
        <p:sp>
          <p:nvSpPr>
            <p:cNvPr id="12" name="Rechthoek: afgeronde hoeken 3">
              <a:extLst>
                <a:ext uri="{FF2B5EF4-FFF2-40B4-BE49-F238E27FC236}">
                  <a16:creationId xmlns:a16="http://schemas.microsoft.com/office/drawing/2014/main" id="{9D95A784-E794-413C-A59B-B9195636DC07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3" name="Pijl: rechts 2">
              <a:extLst>
                <a:ext uri="{FF2B5EF4-FFF2-40B4-BE49-F238E27FC236}">
                  <a16:creationId xmlns:a16="http://schemas.microsoft.com/office/drawing/2014/main" id="{694D479D-5354-4FD7-8702-074350E71906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4" name="Pijl: rechts 23">
              <a:extLst>
                <a:ext uri="{FF2B5EF4-FFF2-40B4-BE49-F238E27FC236}">
                  <a16:creationId xmlns:a16="http://schemas.microsoft.com/office/drawing/2014/main" id="{51F08123-CF8E-4F68-B8B3-14FBAE5D170B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5" name="Pijl: rechts 25">
              <a:extLst>
                <a:ext uri="{FF2B5EF4-FFF2-40B4-BE49-F238E27FC236}">
                  <a16:creationId xmlns:a16="http://schemas.microsoft.com/office/drawing/2014/main" id="{10C6128D-C9E9-4C2B-897E-6F1D3B9364DD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6" name="Pijl: rechts 28">
              <a:extLst>
                <a:ext uri="{FF2B5EF4-FFF2-40B4-BE49-F238E27FC236}">
                  <a16:creationId xmlns:a16="http://schemas.microsoft.com/office/drawing/2014/main" id="{E0FB4A6C-7B69-4BCC-BCAB-C9A84F9F9C67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C09236-AADF-4EF2-B7D5-9A10238AF41E}"/>
              </a:ext>
            </a:extLst>
          </p:cNvPr>
          <p:cNvSpPr/>
          <p:nvPr/>
        </p:nvSpPr>
        <p:spPr>
          <a:xfrm>
            <a:off x="7737109" y="1643664"/>
            <a:ext cx="3850457" cy="2914532"/>
          </a:xfrm>
          <a:custGeom>
            <a:avLst/>
            <a:gdLst>
              <a:gd name="connsiteX0" fmla="*/ 3850457 w 3850457"/>
              <a:gd name="connsiteY0" fmla="*/ 2272241 h 2914532"/>
              <a:gd name="connsiteX1" fmla="*/ 3096206 w 3850457"/>
              <a:gd name="connsiteY1" fmla="*/ 2778519 h 2914532"/>
              <a:gd name="connsiteX2" fmla="*/ 1133088 w 3850457"/>
              <a:gd name="connsiteY2" fmla="*/ 86980 h 2914532"/>
              <a:gd name="connsiteX3" fmla="*/ 74037 w 3850457"/>
              <a:gd name="connsiteY3" fmla="*/ 701746 h 2914532"/>
              <a:gd name="connsiteX4" fmla="*/ 79203 w 3850457"/>
              <a:gd name="connsiteY4" fmla="*/ 1130533 h 2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0457" h="2914532">
                <a:moveTo>
                  <a:pt x="3850457" y="2272241"/>
                </a:moveTo>
                <a:cubicBezTo>
                  <a:pt x="3699779" y="2707485"/>
                  <a:pt x="3549101" y="3142729"/>
                  <a:pt x="3096206" y="2778519"/>
                </a:cubicBezTo>
                <a:cubicBezTo>
                  <a:pt x="2643311" y="2414309"/>
                  <a:pt x="1636783" y="433109"/>
                  <a:pt x="1133088" y="86980"/>
                </a:cubicBezTo>
                <a:cubicBezTo>
                  <a:pt x="629393" y="-259149"/>
                  <a:pt x="249684" y="527820"/>
                  <a:pt x="74037" y="701746"/>
                </a:cubicBezTo>
                <a:cubicBezTo>
                  <a:pt x="-101611" y="875671"/>
                  <a:pt x="92118" y="1058208"/>
                  <a:pt x="79203" y="1130533"/>
                </a:cubicBezTo>
              </a:path>
            </a:pathLst>
          </a:custGeom>
          <a:noFill/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23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fbeeldingsresultaat voor new">
            <a:extLst>
              <a:ext uri="{FF2B5EF4-FFF2-40B4-BE49-F238E27FC236}">
                <a16:creationId xmlns:a16="http://schemas.microsoft.com/office/drawing/2014/main" id="{EE312DB2-1948-4F47-BBB2-98694754A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0607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output port of another step (3.0)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65724" y="1228890"/>
            <a:ext cx="640774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pipe="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port-name@other-step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8F3E48D-430F-45BF-9616-B91AF994306E}"/>
              </a:ext>
            </a:extLst>
          </p:cNvPr>
          <p:cNvCxnSpPr>
            <a:cxnSpLocks/>
          </p:cNvCxnSpPr>
          <p:nvPr/>
        </p:nvCxnSpPr>
        <p:spPr>
          <a:xfrm flipH="1" flipV="1">
            <a:off x="1350268" y="2048933"/>
            <a:ext cx="907318" cy="10488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8192A1A2-CEEC-494A-8C50-05BFB98EF21A}"/>
              </a:ext>
            </a:extLst>
          </p:cNvPr>
          <p:cNvSpPr txBox="1"/>
          <p:nvPr/>
        </p:nvSpPr>
        <p:spPr>
          <a:xfrm>
            <a:off x="238233" y="3072642"/>
            <a:ext cx="5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p:pipe</a:t>
            </a:r>
            <a:r>
              <a:rPr lang="en-US" sz="2400" b="1" dirty="0"/>
              <a:t>&gt; can be shortened to @pipe</a:t>
            </a:r>
          </a:p>
        </p:txBody>
      </p:sp>
      <p:sp>
        <p:nvSpPr>
          <p:cNvPr id="14" name="Rechthoek: afgeronde hoeken 3">
            <a:extLst>
              <a:ext uri="{FF2B5EF4-FFF2-40B4-BE49-F238E27FC236}">
                <a16:creationId xmlns:a16="http://schemas.microsoft.com/office/drawing/2014/main" id="{6E54248A-A83A-4EE0-B086-0751F9A5529A}"/>
              </a:ext>
            </a:extLst>
          </p:cNvPr>
          <p:cNvSpPr/>
          <p:nvPr/>
        </p:nvSpPr>
        <p:spPr>
          <a:xfrm>
            <a:off x="9727770" y="1436266"/>
            <a:ext cx="2300296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  <a:p>
            <a:pPr algn="ctr"/>
            <a:r>
              <a:rPr lang="en-US" sz="2000" dirty="0"/>
              <a:t>name="other-step"</a:t>
            </a:r>
          </a:p>
        </p:txBody>
      </p:sp>
      <p:sp>
        <p:nvSpPr>
          <p:cNvPr id="15" name="Pijl: rechts 28">
            <a:extLst>
              <a:ext uri="{FF2B5EF4-FFF2-40B4-BE49-F238E27FC236}">
                <a16:creationId xmlns:a16="http://schemas.microsoft.com/office/drawing/2014/main" id="{E763E1DC-4048-4144-A475-97667BDC6392}"/>
              </a:ext>
            </a:extLst>
          </p:cNvPr>
          <p:cNvSpPr/>
          <p:nvPr/>
        </p:nvSpPr>
        <p:spPr>
          <a:xfrm rot="5400000">
            <a:off x="10869968" y="2814681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port-name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A5EA4-6010-4BA0-8FFE-D5C6113BC3A4}"/>
              </a:ext>
            </a:extLst>
          </p:cNvPr>
          <p:cNvGrpSpPr/>
          <p:nvPr/>
        </p:nvGrpSpPr>
        <p:grpSpPr>
          <a:xfrm>
            <a:off x="6320042" y="2773735"/>
            <a:ext cx="1913389" cy="3604846"/>
            <a:chOff x="10114676" y="171491"/>
            <a:chExt cx="1913389" cy="3604846"/>
          </a:xfrm>
        </p:grpSpPr>
        <p:sp>
          <p:nvSpPr>
            <p:cNvPr id="17" name="Rechthoek: afgeronde hoeken 3">
              <a:extLst>
                <a:ext uri="{FF2B5EF4-FFF2-40B4-BE49-F238E27FC236}">
                  <a16:creationId xmlns:a16="http://schemas.microsoft.com/office/drawing/2014/main" id="{6748C213-0687-451D-9786-74243D9A3EC9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8" name="Pijl: rechts 2">
              <a:extLst>
                <a:ext uri="{FF2B5EF4-FFF2-40B4-BE49-F238E27FC236}">
                  <a16:creationId xmlns:a16="http://schemas.microsoft.com/office/drawing/2014/main" id="{88F23892-A23C-47D4-876C-CD55FD0FAFB1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9" name="Pijl: rechts 23">
              <a:extLst>
                <a:ext uri="{FF2B5EF4-FFF2-40B4-BE49-F238E27FC236}">
                  <a16:creationId xmlns:a16="http://schemas.microsoft.com/office/drawing/2014/main" id="{86A69F03-7BC3-4C02-BEC8-65823BBC2003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20" name="Pijl: rechts 25">
              <a:extLst>
                <a:ext uri="{FF2B5EF4-FFF2-40B4-BE49-F238E27FC236}">
                  <a16:creationId xmlns:a16="http://schemas.microsoft.com/office/drawing/2014/main" id="{DF6F0164-92F9-4B32-B197-4E0A62B44800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2" name="Pijl: rechts 28">
              <a:extLst>
                <a:ext uri="{FF2B5EF4-FFF2-40B4-BE49-F238E27FC236}">
                  <a16:creationId xmlns:a16="http://schemas.microsoft.com/office/drawing/2014/main" id="{24B50BBB-F34C-4C3C-BECF-F5A214A925F0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DFE774-CC5C-4AE4-8E08-F8595FF19051}"/>
              </a:ext>
            </a:extLst>
          </p:cNvPr>
          <p:cNvSpPr/>
          <p:nvPr/>
        </p:nvSpPr>
        <p:spPr>
          <a:xfrm>
            <a:off x="7737109" y="1643664"/>
            <a:ext cx="3850457" cy="2914532"/>
          </a:xfrm>
          <a:custGeom>
            <a:avLst/>
            <a:gdLst>
              <a:gd name="connsiteX0" fmla="*/ 3850457 w 3850457"/>
              <a:gd name="connsiteY0" fmla="*/ 2272241 h 2914532"/>
              <a:gd name="connsiteX1" fmla="*/ 3096206 w 3850457"/>
              <a:gd name="connsiteY1" fmla="*/ 2778519 h 2914532"/>
              <a:gd name="connsiteX2" fmla="*/ 1133088 w 3850457"/>
              <a:gd name="connsiteY2" fmla="*/ 86980 h 2914532"/>
              <a:gd name="connsiteX3" fmla="*/ 74037 w 3850457"/>
              <a:gd name="connsiteY3" fmla="*/ 701746 h 2914532"/>
              <a:gd name="connsiteX4" fmla="*/ 79203 w 3850457"/>
              <a:gd name="connsiteY4" fmla="*/ 1130533 h 2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0457" h="2914532">
                <a:moveTo>
                  <a:pt x="3850457" y="2272241"/>
                </a:moveTo>
                <a:cubicBezTo>
                  <a:pt x="3699779" y="2707485"/>
                  <a:pt x="3549101" y="3142729"/>
                  <a:pt x="3096206" y="2778519"/>
                </a:cubicBezTo>
                <a:cubicBezTo>
                  <a:pt x="2643311" y="2414309"/>
                  <a:pt x="1636783" y="433109"/>
                  <a:pt x="1133088" y="86980"/>
                </a:cubicBezTo>
                <a:cubicBezTo>
                  <a:pt x="629393" y="-259149"/>
                  <a:pt x="249684" y="527820"/>
                  <a:pt x="74037" y="701746"/>
                </a:cubicBezTo>
                <a:cubicBezTo>
                  <a:pt x="-101611" y="875671"/>
                  <a:pt x="92118" y="1058208"/>
                  <a:pt x="79203" y="1130533"/>
                </a:cubicBezTo>
              </a:path>
            </a:pathLst>
          </a:custGeom>
          <a:noFill/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86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1BA2D8-5564-4783-8892-D371DA56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28" y="4501574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/>
          </a:bodyPr>
          <a:lstStyle/>
          <a:p>
            <a:r>
              <a:rPr lang="en-US" dirty="0"/>
              <a:t>Setting step parameters (1.0)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59119" y="1805150"/>
            <a:ext cx="827452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 select="'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 select="2"/&gt;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659154" y="5198772"/>
            <a:ext cx="4599219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3576"/>
              <a:gd name="adj6" fmla="val 30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had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p:with-param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or parameter ports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7CCBDB-C94B-46BA-BD13-C6C754E42E36}"/>
              </a:ext>
            </a:extLst>
          </p:cNvPr>
          <p:cNvCxnSpPr>
            <a:cxnSpLocks/>
          </p:cNvCxnSpPr>
          <p:nvPr/>
        </p:nvCxnSpPr>
        <p:spPr>
          <a:xfrm flipH="1" flipV="1">
            <a:off x="2461492" y="1330040"/>
            <a:ext cx="6003635" cy="3288142"/>
          </a:xfrm>
          <a:prstGeom prst="line">
            <a:avLst/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20">
            <a:extLst>
              <a:ext uri="{FF2B5EF4-FFF2-40B4-BE49-F238E27FC236}">
                <a16:creationId xmlns:a16="http://schemas.microsoft.com/office/drawing/2014/main" id="{34E6B452-533D-4E59-A50E-57E8C2A3FAB0}"/>
              </a:ext>
            </a:extLst>
          </p:cNvPr>
          <p:cNvSpPr txBox="1"/>
          <p:nvPr/>
        </p:nvSpPr>
        <p:spPr>
          <a:xfrm>
            <a:off x="5154899" y="1531911"/>
            <a:ext cx="4398224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name="heading-level"/&gt;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589E9B-8B27-47C3-887E-44776E9146E2}"/>
              </a:ext>
            </a:extLst>
          </p:cNvPr>
          <p:cNvCxnSpPr>
            <a:cxnSpLocks/>
          </p:cNvCxnSpPr>
          <p:nvPr/>
        </p:nvCxnSpPr>
        <p:spPr>
          <a:xfrm flipV="1">
            <a:off x="562377" y="914400"/>
            <a:ext cx="7538434" cy="4284372"/>
          </a:xfrm>
          <a:prstGeom prst="line">
            <a:avLst/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fbeeldingsresultaat voor new">
            <a:extLst>
              <a:ext uri="{FF2B5EF4-FFF2-40B4-BE49-F238E27FC236}">
                <a16:creationId xmlns:a16="http://schemas.microsoft.com/office/drawing/2014/main" id="{36BBD175-F0CE-45A4-97B6-2FAFD9D8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590" y="4872476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/>
          </a:bodyPr>
          <a:lstStyle/>
          <a:p>
            <a:r>
              <a:rPr lang="en-US" dirty="0"/>
              <a:t>Setting step parameters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722891" y="1265126"/>
            <a:ext cx="827452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name="parameters" select="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map{ 'title': '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'heading-level': 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8C197371-1ED4-4535-BAAA-82487E50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8" y="3731785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Rechte verbindingslijn met pijl 11">
            <a:extLst>
              <a:ext uri="{FF2B5EF4-FFF2-40B4-BE49-F238E27FC236}">
                <a16:creationId xmlns:a16="http://schemas.microsoft.com/office/drawing/2014/main" id="{6CD0A099-B5FB-40EF-9A1A-08DE86DFF1DB}"/>
              </a:ext>
            </a:extLst>
          </p:cNvPr>
          <p:cNvCxnSpPr>
            <a:cxnSpLocks/>
          </p:cNvCxnSpPr>
          <p:nvPr/>
        </p:nvCxnSpPr>
        <p:spPr>
          <a:xfrm flipH="1" flipV="1">
            <a:off x="3799011" y="2467467"/>
            <a:ext cx="161730" cy="1828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2">
            <a:extLst>
              <a:ext uri="{FF2B5EF4-FFF2-40B4-BE49-F238E27FC236}">
                <a16:creationId xmlns:a16="http://schemas.microsoft.com/office/drawing/2014/main" id="{6BFBF9E6-F8FE-42CB-93A8-A7B32E5A7183}"/>
              </a:ext>
            </a:extLst>
          </p:cNvPr>
          <p:cNvSpPr txBox="1"/>
          <p:nvPr/>
        </p:nvSpPr>
        <p:spPr>
          <a:xfrm>
            <a:off x="2649350" y="4229202"/>
            <a:ext cx="362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Pass parameters in a map</a:t>
            </a:r>
          </a:p>
        </p:txBody>
      </p:sp>
      <p:sp>
        <p:nvSpPr>
          <p:cNvPr id="18" name="Tekstvak 12">
            <a:extLst>
              <a:ext uri="{FF2B5EF4-FFF2-40B4-BE49-F238E27FC236}">
                <a16:creationId xmlns:a16="http://schemas.microsoft.com/office/drawing/2014/main" id="{B108C287-26C2-46FF-8096-DD5951C6305A}"/>
              </a:ext>
            </a:extLst>
          </p:cNvPr>
          <p:cNvSpPr txBox="1"/>
          <p:nvPr/>
        </p:nvSpPr>
        <p:spPr>
          <a:xfrm>
            <a:off x="3799011" y="5360951"/>
            <a:ext cx="362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XPath 3.1 support</a:t>
            </a:r>
          </a:p>
        </p:txBody>
      </p:sp>
      <p:sp>
        <p:nvSpPr>
          <p:cNvPr id="19" name="Tekstvak 20">
            <a:extLst>
              <a:ext uri="{FF2B5EF4-FFF2-40B4-BE49-F238E27FC236}">
                <a16:creationId xmlns:a16="http://schemas.microsoft.com/office/drawing/2014/main" id="{93FE6F49-AD0B-4728-8EDF-1389A006C111}"/>
              </a:ext>
            </a:extLst>
          </p:cNvPr>
          <p:cNvSpPr txBox="1"/>
          <p:nvPr/>
        </p:nvSpPr>
        <p:spPr>
          <a:xfrm>
            <a:off x="5226659" y="1004289"/>
            <a:ext cx="4398224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name="heading-level"/&gt;</a:t>
            </a:r>
          </a:p>
        </p:txBody>
      </p:sp>
    </p:spTree>
    <p:extLst>
      <p:ext uri="{BB962C8B-B14F-4D97-AF65-F5344CB8AC3E}">
        <p14:creationId xmlns:p14="http://schemas.microsoft.com/office/powerpoint/2010/main" val="15613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067C8F-0A38-4998-B438-97658ECE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79" y="1812925"/>
            <a:ext cx="1541999" cy="1443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7D116-0C63-40EB-9B4D-378AF485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6" y="198870"/>
            <a:ext cx="3605578" cy="710911"/>
          </a:xfrm>
        </p:spPr>
        <p:txBody>
          <a:bodyPr>
            <a:normAutofit/>
          </a:bodyPr>
          <a:lstStyle/>
          <a:p>
            <a:r>
              <a:rPr lang="en-US" dirty="0"/>
              <a:t>Variables (1.0) </a:t>
            </a:r>
            <a:endParaRPr lang="en-NL" dirty="0"/>
          </a:p>
        </p:txBody>
      </p:sp>
      <p:sp>
        <p:nvSpPr>
          <p:cNvPr id="4" name="Tekstvak 20">
            <a:extLst>
              <a:ext uri="{FF2B5EF4-FFF2-40B4-BE49-F238E27FC236}">
                <a16:creationId xmlns:a16="http://schemas.microsoft.com/office/drawing/2014/main" id="{EC84D443-4085-4365-B791-1F46F0DF6DEF}"/>
              </a:ext>
            </a:extLst>
          </p:cNvPr>
          <p:cNvSpPr txBox="1"/>
          <p:nvPr/>
        </p:nvSpPr>
        <p:spPr>
          <a:xfrm>
            <a:off x="2104428" y="1093738"/>
            <a:ext cx="82745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select="/*/@path"/&gt;</a:t>
            </a:r>
          </a:p>
        </p:txBody>
      </p:sp>
      <p:sp>
        <p:nvSpPr>
          <p:cNvPr id="6" name="Bijschrift: gebogen lijn 8">
            <a:extLst>
              <a:ext uri="{FF2B5EF4-FFF2-40B4-BE49-F238E27FC236}">
                <a16:creationId xmlns:a16="http://schemas.microsoft.com/office/drawing/2014/main" id="{CAA49610-BBA2-4FB5-8027-FC3FD162109D}"/>
              </a:ext>
            </a:extLst>
          </p:cNvPr>
          <p:cNvSpPr/>
          <p:nvPr/>
        </p:nvSpPr>
        <p:spPr>
          <a:xfrm>
            <a:off x="5473572" y="2064452"/>
            <a:ext cx="2229555" cy="4703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9373"/>
              <a:gd name="adj6" fmla="val -48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String only</a:t>
            </a:r>
          </a:p>
        </p:txBody>
      </p:sp>
      <p:sp>
        <p:nvSpPr>
          <p:cNvPr id="7" name="Tekstvak 20">
            <a:extLst>
              <a:ext uri="{FF2B5EF4-FFF2-40B4-BE49-F238E27FC236}">
                <a16:creationId xmlns:a16="http://schemas.microsoft.com/office/drawing/2014/main" id="{9C7F0E54-3438-49C8-B569-FA005C358996}"/>
              </a:ext>
            </a:extLst>
          </p:cNvPr>
          <p:cNvSpPr txBox="1"/>
          <p:nvPr/>
        </p:nvSpPr>
        <p:spPr>
          <a:xfrm>
            <a:off x="3662039" y="4490048"/>
            <a:ext cx="827452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p:group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name="…" select="…"/&gt;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p:group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Bijschrift: gebogen lijn 8">
            <a:extLst>
              <a:ext uri="{FF2B5EF4-FFF2-40B4-BE49-F238E27FC236}">
                <a16:creationId xmlns:a16="http://schemas.microsoft.com/office/drawing/2014/main" id="{19C93A9D-61DD-4104-B417-D76E5323AA8A}"/>
              </a:ext>
            </a:extLst>
          </p:cNvPr>
          <p:cNvSpPr/>
          <p:nvPr/>
        </p:nvSpPr>
        <p:spPr>
          <a:xfrm>
            <a:off x="3244017" y="3551426"/>
            <a:ext cx="4809970" cy="4703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7198"/>
              <a:gd name="adj6" fmla="val 7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Only at the top of a sub-pipeline</a:t>
            </a:r>
          </a:p>
        </p:txBody>
      </p:sp>
    </p:spTree>
    <p:extLst>
      <p:ext uri="{BB962C8B-B14F-4D97-AF65-F5344CB8AC3E}">
        <p14:creationId xmlns:p14="http://schemas.microsoft.com/office/powerpoint/2010/main" val="2599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AA22F305-82BD-45A1-8276-0FF596C9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87" y="3294395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7D116-0C63-40EB-9B4D-378AF485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6" y="198870"/>
            <a:ext cx="3463773" cy="710911"/>
          </a:xfrm>
        </p:spPr>
        <p:txBody>
          <a:bodyPr>
            <a:normAutofit/>
          </a:bodyPr>
          <a:lstStyle/>
          <a:p>
            <a:r>
              <a:rPr lang="en-US" dirty="0"/>
              <a:t>Variables (3.0)</a:t>
            </a:r>
            <a:endParaRPr lang="en-NL" dirty="0"/>
          </a:p>
        </p:txBody>
      </p:sp>
      <p:sp>
        <p:nvSpPr>
          <p:cNvPr id="4" name="Tekstvak 20">
            <a:extLst>
              <a:ext uri="{FF2B5EF4-FFF2-40B4-BE49-F238E27FC236}">
                <a16:creationId xmlns:a16="http://schemas.microsoft.com/office/drawing/2014/main" id="{EC84D443-4085-4365-B791-1F46F0DF6DEF}"/>
              </a:ext>
            </a:extLst>
          </p:cNvPr>
          <p:cNvSpPr txBox="1"/>
          <p:nvPr/>
        </p:nvSpPr>
        <p:spPr>
          <a:xfrm>
            <a:off x="2104427" y="1093738"/>
            <a:ext cx="8794481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as="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xs:string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select="/*/@path"/&gt;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name="debug" as="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select="true()"/&gt;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as="map(*)" select="map{ … }"/&gt;</a:t>
            </a:r>
          </a:p>
        </p:txBody>
      </p:sp>
      <p:pic>
        <p:nvPicPr>
          <p:cNvPr id="8" name="Picture 2" descr="Afbeeldingsresultaat voor new">
            <a:extLst>
              <a:ext uri="{FF2B5EF4-FFF2-40B4-BE49-F238E27FC236}">
                <a16:creationId xmlns:a16="http://schemas.microsoft.com/office/drawing/2014/main" id="{8B819D7C-6201-4FEE-A4CA-F33CAF08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" y="3209227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12">
            <a:extLst>
              <a:ext uri="{FF2B5EF4-FFF2-40B4-BE49-F238E27FC236}">
                <a16:creationId xmlns:a16="http://schemas.microsoft.com/office/drawing/2014/main" id="{FDE1B35D-EA4F-421D-B040-3672B312C391}"/>
              </a:ext>
            </a:extLst>
          </p:cNvPr>
          <p:cNvSpPr txBox="1"/>
          <p:nvPr/>
        </p:nvSpPr>
        <p:spPr>
          <a:xfrm>
            <a:off x="1900493" y="3768548"/>
            <a:ext cx="4601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XDM support and strong typing</a:t>
            </a:r>
          </a:p>
        </p:txBody>
      </p:sp>
      <p:cxnSp>
        <p:nvCxnSpPr>
          <p:cNvPr id="10" name="Rechte verbindingslijn met pijl 11">
            <a:extLst>
              <a:ext uri="{FF2B5EF4-FFF2-40B4-BE49-F238E27FC236}">
                <a16:creationId xmlns:a16="http://schemas.microsoft.com/office/drawing/2014/main" id="{7BFCD01C-3666-4A78-B429-23A13E41AFC0}"/>
              </a:ext>
            </a:extLst>
          </p:cNvPr>
          <p:cNvCxnSpPr>
            <a:cxnSpLocks/>
          </p:cNvCxnSpPr>
          <p:nvPr/>
        </p:nvCxnSpPr>
        <p:spPr>
          <a:xfrm flipV="1">
            <a:off x="3431309" y="2516909"/>
            <a:ext cx="2142836" cy="12977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3BCEB6-B4AB-41EA-A583-62AB6496E3B5}"/>
              </a:ext>
            </a:extLst>
          </p:cNvPr>
          <p:cNvSpPr txBox="1"/>
          <p:nvPr/>
        </p:nvSpPr>
        <p:spPr>
          <a:xfrm>
            <a:off x="7152105" y="4274540"/>
            <a:ext cx="5246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@use-when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Constants for setting up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Constants in libraries</a:t>
            </a:r>
            <a:endParaRPr lang="en-NL" sz="2400" dirty="0"/>
          </a:p>
        </p:txBody>
      </p:sp>
      <p:pic>
        <p:nvPicPr>
          <p:cNvPr id="11" name="Picture 2" descr="Afbeeldingsresultaat voor new">
            <a:extLst>
              <a:ext uri="{FF2B5EF4-FFF2-40B4-BE49-F238E27FC236}">
                <a16:creationId xmlns:a16="http://schemas.microsoft.com/office/drawing/2014/main" id="{1EE6DBF3-C788-4C28-8E11-81F6E9D7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" y="4558703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2">
            <a:extLst>
              <a:ext uri="{FF2B5EF4-FFF2-40B4-BE49-F238E27FC236}">
                <a16:creationId xmlns:a16="http://schemas.microsoft.com/office/drawing/2014/main" id="{DF5F0AC6-A50E-41C7-B5AA-AF73C0FA97E6}"/>
              </a:ext>
            </a:extLst>
          </p:cNvPr>
          <p:cNvSpPr txBox="1"/>
          <p:nvPr/>
        </p:nvSpPr>
        <p:spPr>
          <a:xfrm>
            <a:off x="2025917" y="5118024"/>
            <a:ext cx="4601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Variables anywhere</a:t>
            </a:r>
          </a:p>
        </p:txBody>
      </p:sp>
    </p:spTree>
    <p:extLst>
      <p:ext uri="{BB962C8B-B14F-4D97-AF65-F5344CB8AC3E}">
        <p14:creationId xmlns:p14="http://schemas.microsoft.com/office/powerpoint/2010/main" val="1745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new">
            <a:extLst>
              <a:ext uri="{FF2B5EF4-FFF2-40B4-BE49-F238E27FC236}">
                <a16:creationId xmlns:a16="http://schemas.microsoft.com/office/drawing/2014/main" id="{EDABCE4D-6769-4E5B-A1F7-B37C7DE6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67" y="4596625"/>
            <a:ext cx="737690" cy="5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B06B7-128F-4A46-BE6D-E8146528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92" y="1629725"/>
            <a:ext cx="674665" cy="63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30C21-9A87-4683-9142-46D36C07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6" y="176430"/>
            <a:ext cx="5108138" cy="1009213"/>
          </a:xfrm>
        </p:spPr>
        <p:txBody>
          <a:bodyPr/>
          <a:lstStyle/>
          <a:p>
            <a:r>
              <a:rPr lang="en-US" dirty="0"/>
              <a:t>Structure (1.0 &amp; 3.0)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A616-CF39-469F-AADF-F99FB2DD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593" y="1425044"/>
            <a:ext cx="9253053" cy="4351338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p:for-each</a:t>
            </a:r>
            <a:r>
              <a:rPr lang="en-US" dirty="0"/>
              <a:t>&gt;</a:t>
            </a:r>
          </a:p>
          <a:p>
            <a:pPr lvl="1"/>
            <a:r>
              <a:rPr lang="en-US" strike="sngStrike" dirty="0"/>
              <a:t>&lt;</a:t>
            </a:r>
            <a:r>
              <a:rPr lang="en-US" strike="sngStrike" dirty="0" err="1"/>
              <a:t>p:iteration-source</a:t>
            </a:r>
            <a:r>
              <a:rPr lang="en-US" strike="sngStrike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p:choose</a:t>
            </a:r>
            <a:r>
              <a:rPr lang="en-US" dirty="0"/>
              <a:t>&gt; / &lt;</a:t>
            </a:r>
            <a:r>
              <a:rPr lang="en-US" dirty="0" err="1"/>
              <a:t>p:when</a:t>
            </a:r>
            <a:r>
              <a:rPr lang="en-US" dirty="0"/>
              <a:t>&gt; / &lt;</a:t>
            </a:r>
            <a:r>
              <a:rPr lang="en-US" dirty="0" err="1"/>
              <a:t>p:otherwise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p:if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p:viewport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p:group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p:try</a:t>
            </a:r>
            <a:r>
              <a:rPr lang="en-US" dirty="0"/>
              <a:t>&gt; / &lt;</a:t>
            </a:r>
            <a:r>
              <a:rPr lang="en-US" dirty="0" err="1"/>
              <a:t>p:catch</a:t>
            </a:r>
            <a:r>
              <a:rPr lang="en-US" dirty="0"/>
              <a:t>&gt;</a:t>
            </a:r>
            <a:r>
              <a:rPr lang="en-US" sz="3600" b="1" dirty="0"/>
              <a:t>*</a:t>
            </a:r>
            <a:endParaRPr lang="en-US" b="1" dirty="0"/>
          </a:p>
          <a:p>
            <a:endParaRPr lang="en-NL" dirty="0"/>
          </a:p>
        </p:txBody>
      </p:sp>
      <p:pic>
        <p:nvPicPr>
          <p:cNvPr id="5" name="Picture 2" descr="Afbeeldingsresultaat voor new">
            <a:extLst>
              <a:ext uri="{FF2B5EF4-FFF2-40B4-BE49-F238E27FC236}">
                <a16:creationId xmlns:a16="http://schemas.microsoft.com/office/drawing/2014/main" id="{C9AD5121-7567-4DA2-9219-F75C06F37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0" y="2752287"/>
            <a:ext cx="737690" cy="5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ipeline">
            <a:extLst>
              <a:ext uri="{FF2B5EF4-FFF2-40B4-BE49-F238E27FC236}">
                <a16:creationId xmlns:a16="http://schemas.microsoft.com/office/drawing/2014/main" id="{E66B33E8-8DAD-4B90-92BF-64E6FFC6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934" y="2856855"/>
            <a:ext cx="5799234" cy="34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36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BBFD3-48E6-45D5-8D47-A477F4FA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48" y="1073959"/>
            <a:ext cx="7948684" cy="5560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C415A-1753-49AB-AFDB-461D381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XProc fundamentals - end </a:t>
            </a:r>
          </a:p>
        </p:txBody>
      </p:sp>
    </p:spTree>
    <p:extLst>
      <p:ext uri="{BB962C8B-B14F-4D97-AF65-F5344CB8AC3E}">
        <p14:creationId xmlns:p14="http://schemas.microsoft.com/office/powerpoint/2010/main" val="355346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demo">
            <a:extLst>
              <a:ext uri="{FF2B5EF4-FFF2-40B4-BE49-F238E27FC236}">
                <a16:creationId xmlns:a16="http://schemas.microsoft.com/office/drawing/2014/main" id="{6B5D4BCF-AA79-4BC1-B0E2-D1745927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1" y="540734"/>
            <a:ext cx="6268775" cy="62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57DEF-F270-44FC-A181-D34249A0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4971">
            <a:off x="6400328" y="2645403"/>
            <a:ext cx="5021954" cy="35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83C-ABC0-4F2E-BE8A-A8F66A94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47" y="-54490"/>
            <a:ext cx="10515600" cy="1325563"/>
          </a:xfrm>
        </p:spPr>
        <p:txBody>
          <a:bodyPr/>
          <a:lstStyle/>
          <a:p>
            <a:r>
              <a:rPr lang="en-US" b="1" dirty="0"/>
              <a:t>History and status 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AFFB84-4715-4F35-9B0E-1C38456A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84" y="1163096"/>
            <a:ext cx="10515600" cy="3233690"/>
          </a:xfrm>
        </p:spPr>
        <p:txBody>
          <a:bodyPr/>
          <a:lstStyle/>
          <a:p>
            <a:r>
              <a:rPr lang="en-US" dirty="0"/>
              <a:t>Final call core spec</a:t>
            </a:r>
          </a:p>
          <a:p>
            <a:r>
              <a:rPr lang="en-US" dirty="0"/>
              <a:t>Working on the steps</a:t>
            </a:r>
          </a:p>
          <a:p>
            <a:r>
              <a:rPr lang="en-US" dirty="0"/>
              <a:t>Plan: End before end 2019</a:t>
            </a:r>
          </a:p>
          <a:p>
            <a:r>
              <a:rPr lang="en-US" dirty="0"/>
              <a:t>In the making:</a:t>
            </a:r>
          </a:p>
          <a:p>
            <a:pPr lvl="1"/>
            <a:r>
              <a:rPr lang="en-US" dirty="0"/>
              <a:t>A specification (http://spec.xproc.org)</a:t>
            </a:r>
          </a:p>
          <a:p>
            <a:pPr lvl="1"/>
            <a:r>
              <a:rPr lang="en-US" dirty="0"/>
              <a:t>Two processor implementations (XML Calabash, </a:t>
            </a:r>
            <a:r>
              <a:rPr lang="en-US" dirty="0" err="1"/>
              <a:t>MorganaXProc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programmer's reference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D4A88-B80F-41C8-B273-53B27CE9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82" y="4140807"/>
            <a:ext cx="4010852" cy="2805637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7237851F-2443-47B6-A02C-6926AD82F1B4}"/>
              </a:ext>
            </a:extLst>
          </p:cNvPr>
          <p:cNvSpPr/>
          <p:nvPr/>
        </p:nvSpPr>
        <p:spPr>
          <a:xfrm>
            <a:off x="3849242" y="4862200"/>
            <a:ext cx="2584412" cy="5803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Logo!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C3225-0D72-44F6-9084-CE19A4B76B8F}"/>
              </a:ext>
            </a:extLst>
          </p:cNvPr>
          <p:cNvSpPr txBox="1"/>
          <p:nvPr/>
        </p:nvSpPr>
        <p:spPr>
          <a:xfrm rot="20800487">
            <a:off x="645866" y="4881904"/>
            <a:ext cx="2955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abriola" panose="04040605051002020D02" pitchFamily="82" charset="0"/>
              </a:rPr>
              <a:t>And its name is…</a:t>
            </a:r>
          </a:p>
          <a:p>
            <a:pPr algn="ctr"/>
            <a:r>
              <a:rPr lang="en-US" sz="4000" b="1" dirty="0" err="1">
                <a:latin typeface="Gabriola" panose="04040605051002020D02" pitchFamily="82" charset="0"/>
              </a:rPr>
              <a:t>Kanava</a:t>
            </a:r>
            <a:endParaRPr lang="en-NL" sz="4000" b="1" dirty="0">
              <a:latin typeface="Gabriola" panose="04040605051002020D02" pitchFamily="82" charset="0"/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A818982-1F43-4947-8546-6D51F1DB410D}"/>
              </a:ext>
            </a:extLst>
          </p:cNvPr>
          <p:cNvSpPr/>
          <p:nvPr/>
        </p:nvSpPr>
        <p:spPr>
          <a:xfrm>
            <a:off x="3594970" y="5981178"/>
            <a:ext cx="1828800" cy="580360"/>
          </a:xfrm>
          <a:prstGeom prst="wedgeEllipseCallout">
            <a:avLst>
              <a:gd name="adj1" fmla="val 112386"/>
              <a:gd name="adj2" fmla="val -993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Thanks to </a:t>
            </a:r>
            <a:r>
              <a:rPr lang="en-NL" sz="1600" dirty="0"/>
              <a:t>Bethan Tovey</a:t>
            </a:r>
          </a:p>
        </p:txBody>
      </p:sp>
    </p:spTree>
    <p:extLst>
      <p:ext uri="{BB962C8B-B14F-4D97-AF65-F5344CB8AC3E}">
        <p14:creationId xmlns:p14="http://schemas.microsoft.com/office/powerpoint/2010/main" val="12760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1F0-B1C4-45BB-859E-DD404405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27" y="70659"/>
            <a:ext cx="10515600" cy="879906"/>
          </a:xfrm>
        </p:spPr>
        <p:txBody>
          <a:bodyPr/>
          <a:lstStyle/>
          <a:p>
            <a:r>
              <a:rPr lang="en-US" dirty="0" err="1"/>
              <a:t>MorganaXProc</a:t>
            </a:r>
            <a:r>
              <a:rPr lang="en-US" dirty="0"/>
              <a:t> meets Star Wars using JSON</a:t>
            </a:r>
            <a:endParaRPr lang="en-NL" dirty="0"/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2CE3DA5E-6269-4590-AC87-5424B6E5FF69}"/>
              </a:ext>
            </a:extLst>
          </p:cNvPr>
          <p:cNvSpPr/>
          <p:nvPr/>
        </p:nvSpPr>
        <p:spPr>
          <a:xfrm>
            <a:off x="377125" y="2123266"/>
            <a:ext cx="6829586" cy="16893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XProc 3 pipeline</a:t>
            </a:r>
            <a:endParaRPr lang="en-NL" dirty="0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4839142E-0B82-4CBD-805E-8EA76E6C1E17}"/>
              </a:ext>
            </a:extLst>
          </p:cNvPr>
          <p:cNvSpPr/>
          <p:nvPr/>
        </p:nvSpPr>
        <p:spPr>
          <a:xfrm>
            <a:off x="986725" y="1234698"/>
            <a:ext cx="1818468" cy="1205371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44833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https://swapi.co/api</a:t>
            </a:r>
          </a:p>
          <a:p>
            <a:pPr algn="ctr"/>
            <a:endParaRPr lang="en-NL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28434-D743-4607-A9D5-411AE57A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324" y="1560163"/>
            <a:ext cx="3874275" cy="226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4A98B-79AA-4A52-8387-3BE0528644FF}"/>
              </a:ext>
            </a:extLst>
          </p:cNvPr>
          <p:cNvSpPr txBox="1"/>
          <p:nvPr/>
        </p:nvSpPr>
        <p:spPr>
          <a:xfrm>
            <a:off x="2154264" y="2097434"/>
            <a:ext cx="10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DFA86-C0E2-410D-B4B4-10AF3EC288D6}"/>
              </a:ext>
            </a:extLst>
          </p:cNvPr>
          <p:cNvSpPr txBox="1"/>
          <p:nvPr/>
        </p:nvSpPr>
        <p:spPr>
          <a:xfrm>
            <a:off x="640596" y="3618898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on </a:t>
            </a:r>
            <a:r>
              <a:rPr lang="en-US" dirty="0" err="1"/>
              <a:t>MorganaXProc</a:t>
            </a:r>
            <a:r>
              <a:rPr lang="en-US" dirty="0"/>
              <a:t> 0.8.5-alpha</a:t>
            </a:r>
            <a:endParaRPr lang="en-NL" dirty="0"/>
          </a:p>
        </p:txBody>
      </p:sp>
      <p:pic>
        <p:nvPicPr>
          <p:cNvPr id="1026" name="Picture 2" descr="Afbeeldingsresultaat voor star wars">
            <a:extLst>
              <a:ext uri="{FF2B5EF4-FFF2-40B4-BE49-F238E27FC236}">
                <a16:creationId xmlns:a16="http://schemas.microsoft.com/office/drawing/2014/main" id="{7517A34A-CA9F-4591-B967-4EA40663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14849" y="3861663"/>
            <a:ext cx="4680655" cy="284910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090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08A495-19E5-4B8B-9904-8A765B94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4207" y="0"/>
            <a:ext cx="6626635" cy="6858000"/>
          </a:xfrm>
          <a:prstGeom prst="rect">
            <a:avLst/>
          </a:prstGeom>
        </p:spPr>
      </p:pic>
      <p:sp>
        <p:nvSpPr>
          <p:cNvPr id="3" name="Arrow: Bent-Up 2">
            <a:extLst>
              <a:ext uri="{FF2B5EF4-FFF2-40B4-BE49-F238E27FC236}">
                <a16:creationId xmlns:a16="http://schemas.microsoft.com/office/drawing/2014/main" id="{15D35592-488E-47B3-8631-347DCEC91DD8}"/>
              </a:ext>
            </a:extLst>
          </p:cNvPr>
          <p:cNvSpPr/>
          <p:nvPr/>
        </p:nvSpPr>
        <p:spPr>
          <a:xfrm rot="10800000">
            <a:off x="3073828" y="129151"/>
            <a:ext cx="764585" cy="5538062"/>
          </a:xfrm>
          <a:prstGeom prst="bentUpArrow">
            <a:avLst>
              <a:gd name="adj1" fmla="val 25000"/>
              <a:gd name="adj2" fmla="val 25000"/>
              <a:gd name="adj3" fmla="val 28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42FA3BB5-B580-41F1-806A-096ABEC2530D}"/>
              </a:ext>
            </a:extLst>
          </p:cNvPr>
          <p:cNvSpPr/>
          <p:nvPr/>
        </p:nvSpPr>
        <p:spPr>
          <a:xfrm rot="10800000">
            <a:off x="3025488" y="6185020"/>
            <a:ext cx="1048719" cy="63026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3E04-F00D-4FF9-BC80-BEEEFDFA1416}"/>
              </a:ext>
            </a:extLst>
          </p:cNvPr>
          <p:cNvSpPr txBox="1"/>
          <p:nvPr/>
        </p:nvSpPr>
        <p:spPr>
          <a:xfrm rot="1370385">
            <a:off x="1801698" y="1978617"/>
            <a:ext cx="168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JSON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73DB7-8D96-4D23-9BD3-86D30D57C178}"/>
              </a:ext>
            </a:extLst>
          </p:cNvPr>
          <p:cNvSpPr txBox="1"/>
          <p:nvPr/>
        </p:nvSpPr>
        <p:spPr>
          <a:xfrm rot="1370385">
            <a:off x="2449897" y="6377756"/>
            <a:ext cx="64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E96DE-F912-47EA-AF48-71BFD422A622}"/>
              </a:ext>
            </a:extLst>
          </p:cNvPr>
          <p:cNvSpPr txBox="1"/>
          <p:nvPr/>
        </p:nvSpPr>
        <p:spPr>
          <a:xfrm>
            <a:off x="326773" y="5803964"/>
            <a:ext cx="249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JSON to XML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C823EE0-E436-4622-B76E-DADA0076BBB1}"/>
              </a:ext>
            </a:extLst>
          </p:cNvPr>
          <p:cNvSpPr/>
          <p:nvPr/>
        </p:nvSpPr>
        <p:spPr>
          <a:xfrm>
            <a:off x="2483655" y="5831578"/>
            <a:ext cx="1590552" cy="248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7268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D800-99C7-4F63-9369-CF3BF49E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69" y="161053"/>
            <a:ext cx="10515600" cy="592444"/>
          </a:xfrm>
        </p:spPr>
        <p:txBody>
          <a:bodyPr>
            <a:normAutofit fontScale="90000"/>
          </a:bodyPr>
          <a:lstStyle/>
          <a:p>
            <a:r>
              <a:rPr lang="en-US" dirty="0"/>
              <a:t>Wrap up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40E0-7523-4A25-A3E5-B347463D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675"/>
            <a:ext cx="10515600" cy="4351338"/>
          </a:xfrm>
        </p:spPr>
        <p:txBody>
          <a:bodyPr/>
          <a:lstStyle/>
          <a:p>
            <a:r>
              <a:rPr lang="en-US" dirty="0"/>
              <a:t>XProc 3.0 is a more concise and easier-to-use version than 1.0</a:t>
            </a:r>
          </a:p>
          <a:p>
            <a:pPr lvl="1"/>
            <a:r>
              <a:rPr lang="en-US" dirty="0"/>
              <a:t>Updated underlying standards</a:t>
            </a:r>
          </a:p>
          <a:p>
            <a:pPr lvl="1"/>
            <a:r>
              <a:rPr lang="en-US" dirty="0"/>
              <a:t>Support for non-XML documents</a:t>
            </a:r>
          </a:p>
          <a:p>
            <a:pPr lvl="1"/>
            <a:r>
              <a:rPr lang="en-US" dirty="0"/>
              <a:t>Lots of syntactic sugar</a:t>
            </a:r>
          </a:p>
          <a:p>
            <a:pPr lvl="1"/>
            <a:r>
              <a:rPr lang="en-US" dirty="0"/>
              <a:t>Value templating {…}</a:t>
            </a:r>
          </a:p>
          <a:p>
            <a:r>
              <a:rPr lang="en-US" dirty="0"/>
              <a:t>You can help us:</a:t>
            </a:r>
          </a:p>
          <a:p>
            <a:pPr lvl="1"/>
            <a:r>
              <a:rPr lang="en-US" dirty="0"/>
              <a:t>By joining the discussions</a:t>
            </a:r>
          </a:p>
          <a:p>
            <a:pPr lvl="1"/>
            <a:r>
              <a:rPr lang="en-US" dirty="0"/>
              <a:t>By reviewing the specification</a:t>
            </a:r>
          </a:p>
          <a:p>
            <a:r>
              <a:rPr lang="en-US" dirty="0"/>
              <a:t>Processors and learning materials are on their way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721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67583-B581-4238-BB15-209563F7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3942">
            <a:off x="8326163" y="-735625"/>
            <a:ext cx="4889192" cy="342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DDCAA2-7C13-46AB-9CE4-34C3E93B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XProc 3.0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CEB4-3881-48BA-B513-492313C5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44" y="2207032"/>
            <a:ext cx="10515600" cy="4351338"/>
          </a:xfrm>
        </p:spPr>
        <p:txBody>
          <a:bodyPr/>
          <a:lstStyle/>
          <a:p>
            <a:r>
              <a:rPr lang="en-US" dirty="0"/>
              <a:t>Specification: </a:t>
            </a:r>
            <a:r>
              <a:rPr lang="en-US" b="1" dirty="0">
                <a:hlinkClick r:id="rId3"/>
              </a:rPr>
              <a:t>http://spec.xproc.org/master/head/</a:t>
            </a:r>
            <a:endParaRPr lang="en-US" b="1" dirty="0"/>
          </a:p>
          <a:p>
            <a:r>
              <a:rPr lang="en-US" dirty="0"/>
              <a:t>XProc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b="1" dirty="0">
                <a:hlinkClick r:id="rId4"/>
              </a:rPr>
              <a:t>https://github.com/xproc/</a:t>
            </a:r>
            <a:endParaRPr lang="en-US" b="1" dirty="0"/>
          </a:p>
          <a:p>
            <a:r>
              <a:rPr lang="en-US" dirty="0"/>
              <a:t>XProc on W3C: </a:t>
            </a:r>
            <a:r>
              <a:rPr lang="en-US" b="1" dirty="0">
                <a:hlinkClick r:id="rId5"/>
              </a:rPr>
              <a:t>https://www.w3.org/community/xproc-next/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Use the issues list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Contact: </a:t>
            </a:r>
            <a:r>
              <a:rPr lang="en-US" b="1" dirty="0"/>
              <a:t>xproc-dev@w3.org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44434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E39-AC31-4065-84F2-01C2DA93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902"/>
          </a:xfrm>
        </p:spPr>
        <p:txBody>
          <a:bodyPr/>
          <a:lstStyle/>
          <a:p>
            <a:r>
              <a:rPr lang="en-US" b="1" dirty="0"/>
              <a:t>Who Am I?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38D2-8565-4AF9-91CE-CD583FB0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1402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Erik Siegel</a:t>
            </a:r>
          </a:p>
          <a:p>
            <a:r>
              <a:rPr lang="en-US" dirty="0"/>
              <a:t>Content Engineer and XML specialist</a:t>
            </a:r>
          </a:p>
          <a:p>
            <a:r>
              <a:rPr lang="en-US" dirty="0"/>
              <a:t>One-man company: Xatapult</a:t>
            </a:r>
          </a:p>
          <a:p>
            <a:pPr lvl="1"/>
            <a:r>
              <a:rPr lang="en-US" dirty="0"/>
              <a:t>Groningen, The Netherlands</a:t>
            </a:r>
          </a:p>
          <a:p>
            <a:r>
              <a:rPr lang="en-US" dirty="0"/>
              <a:t>Customer mostly in publishing and standardization</a:t>
            </a:r>
          </a:p>
          <a:p>
            <a:r>
              <a:rPr lang="en-US" dirty="0"/>
              <a:t>Part of the XProc 3.0 editing committee</a:t>
            </a:r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erik@xatapult.nl</a:t>
            </a:r>
            <a:br>
              <a:rPr lang="en-US" dirty="0"/>
            </a:br>
            <a:r>
              <a:rPr lang="en-US" dirty="0">
                <a:hlinkClick r:id="rId3"/>
              </a:rPr>
              <a:t>www.xatapult.com</a:t>
            </a:r>
            <a:br>
              <a:rPr lang="en-US" dirty="0"/>
            </a:br>
            <a:r>
              <a:rPr lang="nl-NL" dirty="0">
                <a:hlinkClick r:id="rId4"/>
              </a:rPr>
              <a:t>www.linkedin.com/in/esiegel/</a:t>
            </a:r>
            <a:br>
              <a:rPr lang="en-US" dirty="0"/>
            </a:br>
            <a:r>
              <a:rPr lang="en-US" dirty="0"/>
              <a:t>+31 6 53260792</a:t>
            </a:r>
            <a:endParaRPr lang="en-NL" dirty="0"/>
          </a:p>
        </p:txBody>
      </p:sp>
      <p:pic>
        <p:nvPicPr>
          <p:cNvPr id="5" name="Picture 4" descr="A picture containing person, tree, outdoor, plant&#10;&#10;Description automatically generated">
            <a:extLst>
              <a:ext uri="{FF2B5EF4-FFF2-40B4-BE49-F238E27FC236}">
                <a16:creationId xmlns:a16="http://schemas.microsoft.com/office/drawing/2014/main" id="{3FF018FF-B684-4C34-8584-00C9F7DBB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8268" y="901631"/>
            <a:ext cx="4292039" cy="3219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39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AD67-E54A-40D0-A15F-3F579D4D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07739"/>
            <a:ext cx="10515600" cy="942128"/>
          </a:xfrm>
        </p:spPr>
        <p:txBody>
          <a:bodyPr/>
          <a:lstStyle/>
          <a:p>
            <a:r>
              <a:rPr lang="en-US" b="1" dirty="0"/>
              <a:t>Links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328A-E273-474A-8854-196F4202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47" y="1049867"/>
            <a:ext cx="10515600" cy="3599815"/>
          </a:xfrm>
        </p:spPr>
        <p:txBody>
          <a:bodyPr/>
          <a:lstStyle/>
          <a:p>
            <a:r>
              <a:rPr lang="en-US" dirty="0"/>
              <a:t>XProc 1.0:</a:t>
            </a:r>
          </a:p>
          <a:p>
            <a:pPr lvl="1"/>
            <a:r>
              <a:rPr lang="en-US" dirty="0"/>
              <a:t>Specification: </a:t>
            </a:r>
            <a:r>
              <a:rPr lang="nl-NL" dirty="0">
                <a:hlinkClick r:id="rId3"/>
              </a:rPr>
              <a:t>https://www.w3.org/TR/xproc/</a:t>
            </a:r>
            <a:endParaRPr lang="nl-NL" dirty="0"/>
          </a:p>
          <a:p>
            <a:pPr lvl="1"/>
            <a:r>
              <a:rPr lang="en-US" dirty="0"/>
              <a:t>XML Calabash processor: </a:t>
            </a:r>
            <a:r>
              <a:rPr lang="nl-NL" dirty="0">
                <a:hlinkClick r:id="rId4"/>
              </a:rPr>
              <a:t>https://xmlcalabash.com/</a:t>
            </a:r>
            <a:endParaRPr lang="nl-NL" dirty="0"/>
          </a:p>
          <a:p>
            <a:pPr lvl="1"/>
            <a:r>
              <a:rPr lang="nl-NL" dirty="0" err="1"/>
              <a:t>Morgana</a:t>
            </a:r>
            <a:r>
              <a:rPr lang="nl-NL" dirty="0"/>
              <a:t> XProc processor: </a:t>
            </a:r>
            <a:r>
              <a:rPr lang="nl-NL" dirty="0">
                <a:hlinkClick r:id="rId5"/>
              </a:rPr>
              <a:t>https://www.xml-project.com/morganaxproc/</a:t>
            </a:r>
            <a:endParaRPr lang="en-US" dirty="0"/>
          </a:p>
          <a:p>
            <a:r>
              <a:rPr lang="en-US" dirty="0"/>
              <a:t>XProc 3.0:</a:t>
            </a:r>
          </a:p>
          <a:p>
            <a:pPr lvl="1"/>
            <a:r>
              <a:rPr lang="en-US" dirty="0"/>
              <a:t>Specification: </a:t>
            </a:r>
            <a:r>
              <a:rPr lang="en-US" dirty="0">
                <a:hlinkClick r:id="rId6"/>
              </a:rPr>
              <a:t>http://spec.xproc.org/master/head/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https://github.com/xproc/</a:t>
            </a:r>
            <a:endParaRPr lang="en-US" dirty="0"/>
          </a:p>
          <a:p>
            <a:pPr lvl="1"/>
            <a:r>
              <a:rPr lang="en-US" dirty="0"/>
              <a:t>W3C: </a:t>
            </a:r>
            <a:r>
              <a:rPr lang="en-US" dirty="0">
                <a:hlinkClick r:id="rId8"/>
              </a:rPr>
              <a:t>https://www.w3.org/community/xproc-next/</a:t>
            </a:r>
            <a:endParaRPr lang="en-US" dirty="0"/>
          </a:p>
          <a:p>
            <a:endParaRPr lang="en-NL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B5F96C26-B6F5-487C-9B24-3C59F09E1181}"/>
              </a:ext>
            </a:extLst>
          </p:cNvPr>
          <p:cNvSpPr/>
          <p:nvPr/>
        </p:nvSpPr>
        <p:spPr>
          <a:xfrm>
            <a:off x="3677919" y="5046134"/>
            <a:ext cx="6725920" cy="1320800"/>
          </a:xfrm>
          <a:prstGeom prst="wedgeEllipseCallout">
            <a:avLst>
              <a:gd name="adj1" fmla="val 66579"/>
              <a:gd name="adj2" fmla="val 65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meeting of the XProc working group: November 9-10, Cologne. Feel free to join!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nl-NL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https://github.com/xproc/Workshop-2019-11</a:t>
            </a:r>
            <a:r>
              <a:rPr lang="nl-NL" dirty="0">
                <a:solidFill>
                  <a:schemeClr val="bg1"/>
                </a:solidFill>
              </a:rPr>
              <a:t>)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8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Installation and pre-flight check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nl-NL" dirty="0">
                <a:hlinkClick r:id="rId3"/>
              </a:rPr>
              <a:t>https://github.com/eriksiegel/DocEng-2019-XProc/releases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download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latest</a:t>
            </a:r>
            <a:r>
              <a:rPr lang="nl-NL" dirty="0"/>
              <a:t> release</a:t>
            </a:r>
          </a:p>
          <a:p>
            <a:r>
              <a:rPr lang="en-GB" dirty="0"/>
              <a:t>Unzip this somewhere on your machine</a:t>
            </a:r>
          </a:p>
          <a:p>
            <a:r>
              <a:rPr lang="en-GB" dirty="0"/>
              <a:t>JRE (V1.8.x works, maybe others too…) must be installed!</a:t>
            </a:r>
          </a:p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exercises/01-hello-xproc/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C473F-80A6-47CC-A3C4-E03F0C6BB990}"/>
              </a:ext>
            </a:extLst>
          </p:cNvPr>
          <p:cNvSpPr txBox="1"/>
          <p:nvPr/>
        </p:nvSpPr>
        <p:spPr>
          <a:xfrm>
            <a:off x="1551093" y="4849707"/>
            <a:ext cx="6698827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</a:t>
            </a:r>
          </a:p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MorganaXProc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-III 0.8.21-alpha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Copyright 2011-2019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-project /&gt;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Achim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Berndzen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hello-xproc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timestamp="2019-08-22T11:37:55+01:00"/&gt;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ADD017C-D2AE-45FC-8BCB-B62CB128022C}"/>
              </a:ext>
            </a:extLst>
          </p:cNvPr>
          <p:cNvSpPr/>
          <p:nvPr/>
        </p:nvSpPr>
        <p:spPr>
          <a:xfrm>
            <a:off x="8608906" y="5140960"/>
            <a:ext cx="2101427" cy="1151467"/>
          </a:xfrm>
          <a:prstGeom prst="wedgeEllipseCallout">
            <a:avLst>
              <a:gd name="adj1" fmla="val 91462"/>
              <a:gd name="adj2" fmla="val 7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it works you’ve just run your first XProc pipeline!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69621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C415A-1753-49AB-AFDB-461D381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XProc fundamentals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67C7A55-D10E-4B31-8EA1-A2862C5A74A4}"/>
              </a:ext>
            </a:extLst>
          </p:cNvPr>
          <p:cNvSpPr/>
          <p:nvPr/>
        </p:nvSpPr>
        <p:spPr>
          <a:xfrm>
            <a:off x="4443307" y="4016587"/>
            <a:ext cx="6570133" cy="1463040"/>
          </a:xfrm>
          <a:prstGeom prst="wedgeEllipseCallout">
            <a:avLst>
              <a:gd name="adj1" fmla="val 58136"/>
              <a:gd name="adj2" fmla="val 1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need to understand this!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10268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3991</Words>
  <Application>Microsoft Office PowerPoint</Application>
  <PresentationFormat>Widescreen</PresentationFormat>
  <Paragraphs>659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Gabriola</vt:lpstr>
      <vt:lpstr>Kantoorthema</vt:lpstr>
      <vt:lpstr>Introduction to XProc 3.0</vt:lpstr>
      <vt:lpstr>XProc?</vt:lpstr>
      <vt:lpstr>Why should I bother?</vt:lpstr>
      <vt:lpstr>History and status 1</vt:lpstr>
      <vt:lpstr>History and status 2</vt:lpstr>
      <vt:lpstr>Who Am I?</vt:lpstr>
      <vt:lpstr>Links</vt:lpstr>
      <vt:lpstr>Hands-on: Installation and pre-flight check</vt:lpstr>
      <vt:lpstr>XProc fundamentals</vt:lpstr>
      <vt:lpstr>Pipelines, steps</vt:lpstr>
      <vt:lpstr>Pipelines, steps</vt:lpstr>
      <vt:lpstr>Steps/pipelines, ports, options</vt:lpstr>
      <vt:lpstr>Step/pipeline that adds an attribute -  root</vt:lpstr>
      <vt:lpstr>Step/pipeline that adds an attribute -  in/output ports</vt:lpstr>
      <vt:lpstr>Step/pipeline that adds an attribute -  connect a port</vt:lpstr>
      <vt:lpstr>Step/pipeline that adds an attribute -  set options</vt:lpstr>
      <vt:lpstr>Hands-on: Add a second attribute</vt:lpstr>
      <vt:lpstr>Add a second attribute - solution</vt:lpstr>
      <vt:lpstr>Connect ports using the pipe attribute</vt:lpstr>
      <vt:lpstr>Hands-on: Add a second attribute using the pipe attribute</vt:lpstr>
      <vt:lpstr>Add a second attribute using the pipe attribute - solution</vt:lpstr>
      <vt:lpstr>Primary ports</vt:lpstr>
      <vt:lpstr>Primary ports, implicit connections </vt:lpstr>
      <vt:lpstr>Primary ports, implicit connections</vt:lpstr>
      <vt:lpstr>Connect ports implicitly</vt:lpstr>
      <vt:lpstr>Hands-on: Add a second attribute using implicit connections</vt:lpstr>
      <vt:lpstr>Connect ports implicitly - solution</vt:lpstr>
      <vt:lpstr>Setting options using attributes</vt:lpstr>
      <vt:lpstr>Hands-on: Add a second attribute using option values set by attributes</vt:lpstr>
      <vt:lpstr>Set options using attributes - solution</vt:lpstr>
      <vt:lpstr>TBD?!?</vt:lpstr>
      <vt:lpstr>Documents flowing through (1.0)</vt:lpstr>
      <vt:lpstr>Documents flowing through (3.0)</vt:lpstr>
      <vt:lpstr>Steps, ports, options (1.0 &amp; 3.0)</vt:lpstr>
      <vt:lpstr>Explicitly connecting ports (3.0)</vt:lpstr>
      <vt:lpstr>Explicitly connecting ports – with an external document (1.0 &amp; 3.0)</vt:lpstr>
      <vt:lpstr>Explicitly connecting ports (3.0)</vt:lpstr>
      <vt:lpstr>Explicitly connecting ports (3.0)</vt:lpstr>
      <vt:lpstr>Explicitly connecting ports –  to an inline document (1.0 &amp; 3.0)</vt:lpstr>
      <vt:lpstr>Explicitly connecting ports –  to an inline document (3.0)</vt:lpstr>
      <vt:lpstr>Explicitly connecting ports –  to an output port of another step (1.0 &amp; 3.0)</vt:lpstr>
      <vt:lpstr>Explicitly connecting ports –  to an output port of another step (3.0) </vt:lpstr>
      <vt:lpstr>Setting step parameters (1.0)</vt:lpstr>
      <vt:lpstr>Setting step parameters</vt:lpstr>
      <vt:lpstr>Variables (1.0) </vt:lpstr>
      <vt:lpstr>Variables (3.0)</vt:lpstr>
      <vt:lpstr>Structure (1.0 &amp; 3.0)</vt:lpstr>
      <vt:lpstr>Crash Course XProc fundamentals - end </vt:lpstr>
      <vt:lpstr>PowerPoint Presentation</vt:lpstr>
      <vt:lpstr>MorganaXProc meets Star Wars using JSON</vt:lpstr>
      <vt:lpstr>PowerPoint Presentation</vt:lpstr>
      <vt:lpstr>Wrap up</vt:lpstr>
      <vt:lpstr>XProc 3.0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 Siegel</dc:creator>
  <cp:lastModifiedBy>Erik Siegel</cp:lastModifiedBy>
  <cp:revision>116</cp:revision>
  <dcterms:created xsi:type="dcterms:W3CDTF">2018-12-04T10:13:22Z</dcterms:created>
  <dcterms:modified xsi:type="dcterms:W3CDTF">2019-08-22T12:57:29Z</dcterms:modified>
</cp:coreProperties>
</file>